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5148250" cx="9144000"/>
  <p:notesSz cx="6858000" cy="9144000"/>
  <p:embeddedFontLst>
    <p:embeddedFont>
      <p:font typeface="Roboto"/>
      <p:regular r:id="rId16"/>
      <p:bold r:id="rId17"/>
      <p:italic r:id="rId18"/>
      <p:boldItalic r:id="rId19"/>
    </p:embeddedFont>
    <p:embeddedFont>
      <p:font typeface="Lato Light"/>
      <p:regular r:id="rId20"/>
      <p:bold r:id="rId21"/>
      <p:italic r:id="rId22"/>
      <p:boldItalic r:id="rId23"/>
    </p:embeddedFont>
    <p:embeddedFont>
      <p:font typeface="Century Gothic"/>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56">
          <p15:clr>
            <a:srgbClr val="A4A3A4"/>
          </p15:clr>
        </p15:guide>
        <p15:guide id="2" orient="horz" pos="8184">
          <p15:clr>
            <a:srgbClr val="A4A3A4"/>
          </p15:clr>
        </p15:guide>
        <p15:guide id="3" pos="14254">
          <p15:clr>
            <a:srgbClr val="A4A3A4"/>
          </p15:clr>
        </p15:guide>
        <p15:guide id="4" pos="1078">
          <p15:clr>
            <a:srgbClr val="A4A3A4"/>
          </p15:clr>
        </p15:guide>
        <p15:guide id="5" pos="7678">
          <p15:clr>
            <a:srgbClr val="A4A3A4"/>
          </p15:clr>
        </p15:guide>
        <p15:guide id="6" orient="horz" pos="171">
          <p15:clr>
            <a:srgbClr val="A4A3A4"/>
          </p15:clr>
        </p15:guide>
        <p15:guide id="7" orient="horz" pos="3072">
          <p15:clr>
            <a:srgbClr val="A4A3A4"/>
          </p15:clr>
        </p15:guide>
        <p15:guide id="8" pos="5347">
          <p15:clr>
            <a:srgbClr val="A4A3A4"/>
          </p15:clr>
        </p15:guide>
        <p15:guide id="9" pos="404">
          <p15:clr>
            <a:srgbClr val="A4A3A4"/>
          </p15:clr>
        </p15:guide>
        <p15:guide id="10"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9B51603-FAAF-468A-AE53-D6085CEEF14F}">
  <a:tblStyle styleId="{89B51603-FAAF-468A-AE53-D6085CEEF14F}" styleName="Table_0">
    <a:wholeTbl>
      <a:tcTxStyle b="off" i="off">
        <a:font>
          <a:latin typeface="Century Gothic"/>
          <a:ea typeface="Century Gothic"/>
          <a:cs typeface="Century Gothic"/>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8E8"/>
          </a:solidFill>
        </a:fill>
      </a:tcStyle>
    </a:wholeTbl>
    <a:band1H>
      <a:tcTxStyle/>
      <a:tcStyle>
        <a:fill>
          <a:solidFill>
            <a:srgbClr val="CFCFCF"/>
          </a:solidFill>
        </a:fill>
      </a:tcStyle>
    </a:band1H>
    <a:band2H>
      <a:tcTxStyle/>
    </a:band2H>
    <a:band1V>
      <a:tcTxStyle/>
      <a:tcStyle>
        <a:fill>
          <a:solidFill>
            <a:srgbClr val="CFCFCF"/>
          </a:solidFill>
        </a:fill>
      </a:tcStyle>
    </a:band1V>
    <a:band2V>
      <a:tcTxStyle/>
    </a:band2V>
    <a:lastCol>
      <a:tcTxStyle b="on" i="off">
        <a:font>
          <a:latin typeface="Century Gothic"/>
          <a:ea typeface="Century Gothic"/>
          <a:cs typeface="Century Gothic"/>
        </a:font>
        <a:schemeClr val="lt1"/>
      </a:tcTxStyle>
      <a:tcStyle>
        <a:fill>
          <a:solidFill>
            <a:schemeClr val="dk1"/>
          </a:solidFill>
        </a:fill>
      </a:tcStyle>
    </a:lastCol>
    <a:firstCol>
      <a:tcTxStyle b="on" i="off">
        <a:font>
          <a:latin typeface="Century Gothic"/>
          <a:ea typeface="Century Gothic"/>
          <a:cs typeface="Century Gothic"/>
        </a:font>
        <a:schemeClr val="lt1"/>
      </a:tcTxStyle>
      <a:tcStyle>
        <a:fill>
          <a:solidFill>
            <a:schemeClr val="dk1"/>
          </a:solidFill>
        </a:fill>
      </a:tcStyle>
    </a:firstCol>
    <a:lastRow>
      <a:tcTxStyle b="on" i="off">
        <a:font>
          <a:latin typeface="Century Gothic"/>
          <a:ea typeface="Century Gothic"/>
          <a:cs typeface="Century Gothic"/>
        </a:font>
        <a:schemeClr val="lt1"/>
      </a:tcTxStyle>
      <a:tcStyle>
        <a:tcBdr>
          <a:top>
            <a:ln cap="flat" cmpd="sng" w="38100">
              <a:solidFill>
                <a:schemeClr val="lt1"/>
              </a:solidFill>
              <a:prstDash val="solid"/>
              <a:round/>
              <a:headEnd len="sm" w="sm" type="none"/>
              <a:tailEnd len="sm" w="sm" type="none"/>
            </a:ln>
          </a:top>
        </a:tcBdr>
        <a:fill>
          <a:solidFill>
            <a:schemeClr val="dk1"/>
          </a:solidFill>
        </a:fill>
      </a:tcStyle>
    </a:lastRow>
    <a:seCell>
      <a:tcTxStyle/>
    </a:seCell>
    <a:swCell>
      <a:tcTxStyle/>
    </a:swCell>
    <a:firstRow>
      <a:tcTxStyle b="on" i="off">
        <a:font>
          <a:latin typeface="Century Gothic"/>
          <a:ea typeface="Century Gothic"/>
          <a:cs typeface="Century Gothic"/>
        </a:font>
        <a:schemeClr val="lt1"/>
      </a:tcTxStyle>
      <a:tcStyle>
        <a:tcBdr>
          <a:bottom>
            <a:ln cap="flat" cmpd="sng" w="38100">
              <a:solidFill>
                <a:schemeClr val="lt1"/>
              </a:solidFill>
              <a:prstDash val="solid"/>
              <a:round/>
              <a:headEnd len="sm" w="sm" type="none"/>
              <a:tailEnd len="sm" w="sm" type="none"/>
            </a:ln>
          </a:bottom>
        </a:tcBdr>
        <a:fill>
          <a:solidFill>
            <a:schemeClr val="dk1"/>
          </a:solidFill>
        </a:fill>
      </a:tcStyle>
    </a:firstRow>
    <a:neCell>
      <a:tcTxStyle/>
    </a:neCell>
    <a:nwCell>
      <a:tcTxStyle/>
    </a:nwCell>
  </a:tblStyle>
  <a:tblStyle styleId="{F4F9413F-9CCF-44BA-8423-D185D0DE86A5}" styleName="Table_1">
    <a:wholeTbl>
      <a:tcTxStyle b="off" i="off">
        <a:font>
          <a:latin typeface="Century Gothic"/>
          <a:ea typeface="Century Gothic"/>
          <a:cs typeface="Century Gothic"/>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FF4E7"/>
          </a:solidFill>
        </a:fill>
      </a:tcStyle>
    </a:wholeTbl>
    <a:band1H>
      <a:tcTxStyle/>
      <a:tcStyle>
        <a:fill>
          <a:solidFill>
            <a:srgbClr val="DEE9CC"/>
          </a:solidFill>
        </a:fill>
      </a:tcStyle>
    </a:band1H>
    <a:band2H>
      <a:tcTxStyle/>
    </a:band2H>
    <a:band1V>
      <a:tcTxStyle/>
      <a:tcStyle>
        <a:fill>
          <a:solidFill>
            <a:srgbClr val="DEE9CC"/>
          </a:solidFill>
        </a:fill>
      </a:tcStyle>
    </a:band1V>
    <a:band2V>
      <a:tcTxStyle/>
    </a:band2V>
    <a:lastCol>
      <a:tcTxStyle b="on" i="off">
        <a:font>
          <a:latin typeface="Century Gothic"/>
          <a:ea typeface="Century Gothic"/>
          <a:cs typeface="Century Gothic"/>
        </a:font>
        <a:schemeClr val="lt1"/>
      </a:tcTxStyle>
      <a:tcStyle>
        <a:fill>
          <a:solidFill>
            <a:schemeClr val="accent4"/>
          </a:solidFill>
        </a:fill>
      </a:tcStyle>
    </a:lastCol>
    <a:firstCol>
      <a:tcTxStyle b="on" i="off">
        <a:font>
          <a:latin typeface="Century Gothic"/>
          <a:ea typeface="Century Gothic"/>
          <a:cs typeface="Century Gothic"/>
        </a:font>
        <a:schemeClr val="lt1"/>
      </a:tcTxStyle>
      <a:tcStyle>
        <a:fill>
          <a:solidFill>
            <a:schemeClr val="accent4"/>
          </a:solidFill>
        </a:fill>
      </a:tcStyle>
    </a:firstCol>
    <a:lastRow>
      <a:tcTxStyle b="on" i="off">
        <a:font>
          <a:latin typeface="Century Gothic"/>
          <a:ea typeface="Century Gothic"/>
          <a:cs typeface="Century Gothic"/>
        </a:font>
        <a:schemeClr val="lt1"/>
      </a:tcTxStyle>
      <a:tcStyle>
        <a:tcBdr>
          <a:top>
            <a:ln cap="flat" cmpd="sng" w="38100">
              <a:solidFill>
                <a:schemeClr val="lt1"/>
              </a:solidFill>
              <a:prstDash val="solid"/>
              <a:round/>
              <a:headEnd len="sm" w="sm" type="none"/>
              <a:tailEnd len="sm" w="sm" type="none"/>
            </a:ln>
          </a:top>
        </a:tcBdr>
        <a:fill>
          <a:solidFill>
            <a:schemeClr val="accent4"/>
          </a:solidFill>
        </a:fill>
      </a:tcStyle>
    </a:lastRow>
    <a:seCell>
      <a:tcTxStyle/>
    </a:seCell>
    <a:swCell>
      <a:tcTxStyle/>
    </a:swCell>
    <a:firstRow>
      <a:tcTxStyle b="on" i="off">
        <a:font>
          <a:latin typeface="Century Gothic"/>
          <a:ea typeface="Century Gothic"/>
          <a:cs typeface="Century Gothic"/>
        </a:font>
        <a:schemeClr val="lt1"/>
      </a:tcTxStyle>
      <a:tcStyle>
        <a:tcBdr>
          <a:bottom>
            <a:ln cap="flat" cmpd="sng" w="38100">
              <a:solidFill>
                <a:schemeClr val="lt1"/>
              </a:solidFill>
              <a:prstDash val="solid"/>
              <a:round/>
              <a:headEnd len="sm" w="sm" type="none"/>
              <a:tailEnd len="sm" w="sm" type="none"/>
            </a:ln>
          </a:bottom>
        </a:tcBdr>
        <a:fill>
          <a:solidFill>
            <a:schemeClr val="accent4"/>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56" orient="horz"/>
        <p:guide pos="8184" orient="horz"/>
        <p:guide pos="14254"/>
        <p:guide pos="1078"/>
        <p:guide pos="7678"/>
        <p:guide pos="171" orient="horz"/>
        <p:guide pos="3072" orient="horz"/>
        <p:guide pos="5347"/>
        <p:guide pos="404"/>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Light-regular.fntdata"/><Relationship Id="rId22" Type="http://schemas.openxmlformats.org/officeDocument/2006/relationships/font" Target="fonts/LatoLight-italic.fntdata"/><Relationship Id="rId21" Type="http://schemas.openxmlformats.org/officeDocument/2006/relationships/font" Target="fonts/LatoLight-bold.fntdata"/><Relationship Id="rId24" Type="http://schemas.openxmlformats.org/officeDocument/2006/relationships/font" Target="fonts/CenturyGothic-regular.fntdata"/><Relationship Id="rId23" Type="http://schemas.openxmlformats.org/officeDocument/2006/relationships/font" Target="fonts/LatoLight-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CenturyGothic-italic.fntdata"/><Relationship Id="rId25" Type="http://schemas.openxmlformats.org/officeDocument/2006/relationships/font" Target="fonts/CenturyGothic-bold.fntdata"/><Relationship Id="rId27" Type="http://schemas.openxmlformats.org/officeDocument/2006/relationships/font" Target="fonts/CenturyGothic-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Roboto-bold.fntdata"/><Relationship Id="rId16" Type="http://schemas.openxmlformats.org/officeDocument/2006/relationships/font" Target="fonts/Roboto-regular.fntdata"/><Relationship Id="rId19" Type="http://schemas.openxmlformats.org/officeDocument/2006/relationships/font" Target="fonts/Roboto-boldItalic.fntdata"/><Relationship Id="rId18" Type="http://schemas.openxmlformats.org/officeDocument/2006/relationships/font" Target="fonts/Roboto-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Lato Light"/>
                <a:ea typeface="Lato Light"/>
                <a:cs typeface="Lato Light"/>
                <a:sym typeface="Lato Light"/>
              </a:defRPr>
            </a:lvl1pPr>
            <a:lvl2pPr lvl="1"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Lato Light"/>
                <a:ea typeface="Lato Light"/>
                <a:cs typeface="Lato Light"/>
                <a:sym typeface="Lato Light"/>
              </a:defRPr>
            </a:lvl1pPr>
            <a:lvl2pPr lvl="1"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4175" y="685800"/>
            <a:ext cx="608965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900" u="none" cap="none" strike="noStrike">
                <a:solidFill>
                  <a:schemeClr val="dk1"/>
                </a:solidFill>
                <a:latin typeface="Lato Light"/>
                <a:ea typeface="Lato Light"/>
                <a:cs typeface="Lato Light"/>
                <a:sym typeface="Lato Light"/>
              </a:defRPr>
            </a:lvl1pPr>
            <a:lvl2pPr indent="-228600" lvl="1" marL="914400" marR="0" rtl="0" algn="l">
              <a:spcBef>
                <a:spcPts val="0"/>
              </a:spcBef>
              <a:spcAft>
                <a:spcPts val="0"/>
              </a:spcAft>
              <a:buSzPts val="1400"/>
              <a:buNone/>
              <a:defRPr b="0" i="0" sz="900" u="none" cap="none" strike="noStrike">
                <a:solidFill>
                  <a:schemeClr val="dk1"/>
                </a:solidFill>
                <a:latin typeface="Lato Light"/>
                <a:ea typeface="Lato Light"/>
                <a:cs typeface="Lato Light"/>
                <a:sym typeface="Lato Light"/>
              </a:defRPr>
            </a:lvl2pPr>
            <a:lvl3pPr indent="-228600" lvl="2" marL="1371600" marR="0" rtl="0" algn="l">
              <a:spcBef>
                <a:spcPts val="0"/>
              </a:spcBef>
              <a:spcAft>
                <a:spcPts val="0"/>
              </a:spcAft>
              <a:buSzPts val="1400"/>
              <a:buNone/>
              <a:defRPr b="0" i="0" sz="900" u="none" cap="none" strike="noStrike">
                <a:solidFill>
                  <a:schemeClr val="dk1"/>
                </a:solidFill>
                <a:latin typeface="Lato Light"/>
                <a:ea typeface="Lato Light"/>
                <a:cs typeface="Lato Light"/>
                <a:sym typeface="Lato Light"/>
              </a:defRPr>
            </a:lvl3pPr>
            <a:lvl4pPr indent="-228600" lvl="3" marL="1828800" marR="0" rtl="0" algn="l">
              <a:spcBef>
                <a:spcPts val="0"/>
              </a:spcBef>
              <a:spcAft>
                <a:spcPts val="0"/>
              </a:spcAft>
              <a:buSzPts val="1400"/>
              <a:buNone/>
              <a:defRPr b="0" i="0" sz="900" u="none" cap="none" strike="noStrike">
                <a:solidFill>
                  <a:schemeClr val="dk1"/>
                </a:solidFill>
                <a:latin typeface="Lato Light"/>
                <a:ea typeface="Lato Light"/>
                <a:cs typeface="Lato Light"/>
                <a:sym typeface="Lato Light"/>
              </a:defRPr>
            </a:lvl4pPr>
            <a:lvl5pPr indent="-228600" lvl="4" marL="2286000" marR="0" rtl="0" algn="l">
              <a:spcBef>
                <a:spcPts val="0"/>
              </a:spcBef>
              <a:spcAft>
                <a:spcPts val="0"/>
              </a:spcAft>
              <a:buSzPts val="1400"/>
              <a:buNone/>
              <a:defRPr b="0" i="0" sz="900" u="none" cap="none" strike="noStrike">
                <a:solidFill>
                  <a:schemeClr val="dk1"/>
                </a:solidFill>
                <a:latin typeface="Lato Light"/>
                <a:ea typeface="Lato Light"/>
                <a:cs typeface="Lato Light"/>
                <a:sym typeface="Lato Light"/>
              </a:defRPr>
            </a:lvl5pPr>
            <a:lvl6pPr indent="-228600" lvl="5" marL="2743200" marR="0" rtl="0" algn="l">
              <a:spcBef>
                <a:spcPts val="0"/>
              </a:spcBef>
              <a:spcAft>
                <a:spcPts val="0"/>
              </a:spcAft>
              <a:buSzPts val="1400"/>
              <a:buNone/>
              <a:defRPr b="0" i="0" sz="9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9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9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9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Lato Light"/>
                <a:ea typeface="Lato Light"/>
                <a:cs typeface="Lato Light"/>
                <a:sym typeface="Lato Light"/>
              </a:defRPr>
            </a:lvl1pPr>
            <a:lvl2pPr lvl="1"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Lato Light"/>
                <a:ea typeface="Lato Light"/>
                <a:cs typeface="Lato Light"/>
                <a:sym typeface="Lato Light"/>
              </a:rPr>
              <a:t>‹#›</a:t>
            </a:fld>
            <a:endParaRPr b="0" i="0" sz="1200" u="none" cap="none" strike="noStrike">
              <a:solidFill>
                <a:schemeClr val="dk1"/>
              </a:solidFill>
              <a:latin typeface="Lato Light"/>
              <a:ea typeface="Lato Light"/>
              <a:cs typeface="Lato Light"/>
              <a:sym typeface="Lato Light"/>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1:notes"/>
          <p:cNvSpPr/>
          <p:nvPr>
            <p:ph idx="2" type="sldImg"/>
          </p:nvPr>
        </p:nvSpPr>
        <p:spPr>
          <a:xfrm>
            <a:off x="384175" y="685800"/>
            <a:ext cx="608965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 name="Google Shape;68;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 name="Google Shape;69;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2:notes"/>
          <p:cNvSpPr/>
          <p:nvPr>
            <p:ph idx="2" type="sldImg"/>
          </p:nvPr>
        </p:nvSpPr>
        <p:spPr>
          <a:xfrm>
            <a:off x="384175" y="685800"/>
            <a:ext cx="608965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 name="Google Shape;79;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 name="Google Shape;80;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p:nvPr>
            <p:ph idx="2" type="sldImg"/>
          </p:nvPr>
        </p:nvSpPr>
        <p:spPr>
          <a:xfrm>
            <a:off x="384175" y="685800"/>
            <a:ext cx="608965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p:nvPr>
            <p:ph idx="2" type="sldImg"/>
          </p:nvPr>
        </p:nvSpPr>
        <p:spPr>
          <a:xfrm>
            <a:off x="384175" y="685800"/>
            <a:ext cx="608965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5:notes"/>
          <p:cNvSpPr/>
          <p:nvPr>
            <p:ph idx="2" type="sldImg"/>
          </p:nvPr>
        </p:nvSpPr>
        <p:spPr>
          <a:xfrm>
            <a:off x="384175" y="685800"/>
            <a:ext cx="608965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6:notes"/>
          <p:cNvSpPr/>
          <p:nvPr>
            <p:ph idx="2" type="sldImg"/>
          </p:nvPr>
        </p:nvSpPr>
        <p:spPr>
          <a:xfrm>
            <a:off x="384175" y="685800"/>
            <a:ext cx="608965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7:notes"/>
          <p:cNvSpPr/>
          <p:nvPr>
            <p:ph idx="2" type="sldImg"/>
          </p:nvPr>
        </p:nvSpPr>
        <p:spPr>
          <a:xfrm>
            <a:off x="384175" y="685800"/>
            <a:ext cx="608965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8:notes"/>
          <p:cNvSpPr/>
          <p:nvPr>
            <p:ph idx="2" type="sldImg"/>
          </p:nvPr>
        </p:nvSpPr>
        <p:spPr>
          <a:xfrm>
            <a:off x="384175" y="685800"/>
            <a:ext cx="608965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9:notes"/>
          <p:cNvSpPr/>
          <p:nvPr>
            <p:ph idx="2" type="sldImg"/>
          </p:nvPr>
        </p:nvSpPr>
        <p:spPr>
          <a:xfrm>
            <a:off x="384175" y="685800"/>
            <a:ext cx="608965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welcome message 4">
  <p:cSld name="1_welcome message 4">
    <p:spTree>
      <p:nvGrpSpPr>
        <p:cNvPr id="12" name="Shape 12"/>
        <p:cNvGrpSpPr/>
        <p:nvPr/>
      </p:nvGrpSpPr>
      <p:grpSpPr>
        <a:xfrm>
          <a:off x="0" y="0"/>
          <a:ext cx="0" cy="0"/>
          <a:chOff x="0" y="0"/>
          <a:chExt cx="0" cy="0"/>
        </a:xfrm>
      </p:grpSpPr>
      <p:sp>
        <p:nvSpPr>
          <p:cNvPr id="13" name="Google Shape;13;p2"/>
          <p:cNvSpPr/>
          <p:nvPr>
            <p:ph idx="2" type="pic"/>
          </p:nvPr>
        </p:nvSpPr>
        <p:spPr>
          <a:xfrm>
            <a:off x="-3382" y="0"/>
            <a:ext cx="5633425" cy="5148263"/>
          </a:xfrm>
          <a:prstGeom prst="rect">
            <a:avLst/>
          </a:prstGeom>
          <a:no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rgbClr val="D8D8D8"/>
              </a:buClr>
              <a:buSzPts val="1000"/>
              <a:buFont typeface="Arial"/>
              <a:buNone/>
              <a:defRPr b="0" i="0" sz="1000" u="none" cap="none" strike="noStrike">
                <a:solidFill>
                  <a:srgbClr val="D8D8D8"/>
                </a:solidFill>
                <a:latin typeface="Century Gothic"/>
                <a:ea typeface="Century Gothic"/>
                <a:cs typeface="Century Gothic"/>
                <a:sym typeface="Century Gothic"/>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14" name="Google Shape;14;p2"/>
          <p:cNvSpPr/>
          <p:nvPr/>
        </p:nvSpPr>
        <p:spPr>
          <a:xfrm>
            <a:off x="3254216" y="4721334"/>
            <a:ext cx="2610065" cy="276248"/>
          </a:xfrm>
          <a:prstGeom prst="rect">
            <a:avLst/>
          </a:prstGeom>
          <a:solidFill>
            <a:srgbClr val="FFFFFF"/>
          </a:soli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b="0" i="0" sz="1400" u="none" cap="none" strike="noStrike">
              <a:solidFill>
                <a:schemeClr val="lt1"/>
              </a:solidFill>
              <a:latin typeface="Century Gothic"/>
              <a:ea typeface="Century Gothic"/>
              <a:cs typeface="Century Gothic"/>
              <a:sym typeface="Century Gothic"/>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General Slide">
  <p:cSld name="1_General Slide">
    <p:spTree>
      <p:nvGrpSpPr>
        <p:cNvPr id="15" name="Shape 15"/>
        <p:cNvGrpSpPr/>
        <p:nvPr/>
      </p:nvGrpSpPr>
      <p:grpSpPr>
        <a:xfrm>
          <a:off x="0" y="0"/>
          <a:ext cx="0" cy="0"/>
          <a:chOff x="0" y="0"/>
          <a:chExt cx="0" cy="0"/>
        </a:xfrm>
      </p:grpSpPr>
      <p:sp>
        <p:nvSpPr>
          <p:cNvPr id="16" name="Google Shape;16;p3"/>
          <p:cNvSpPr/>
          <p:nvPr>
            <p:ph idx="2" type="pic"/>
          </p:nvPr>
        </p:nvSpPr>
        <p:spPr>
          <a:xfrm>
            <a:off x="0" y="1286110"/>
            <a:ext cx="9144000" cy="2171179"/>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100"/>
              <a:buFont typeface="Arial"/>
              <a:buNone/>
              <a:defRPr b="1" i="0" sz="11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General Slide">
  <p:cSld name="2_General Slide">
    <p:spTree>
      <p:nvGrpSpPr>
        <p:cNvPr id="17" name="Shape 17"/>
        <p:cNvGrpSpPr/>
        <p:nvPr/>
      </p:nvGrpSpPr>
      <p:grpSpPr>
        <a:xfrm>
          <a:off x="0" y="0"/>
          <a:ext cx="0" cy="0"/>
          <a:chOff x="0" y="0"/>
          <a:chExt cx="0" cy="0"/>
        </a:xfrm>
      </p:grpSpPr>
      <p:sp>
        <p:nvSpPr>
          <p:cNvPr id="18" name="Google Shape;18;p4"/>
          <p:cNvSpPr/>
          <p:nvPr>
            <p:ph idx="2" type="pic"/>
          </p:nvPr>
        </p:nvSpPr>
        <p:spPr>
          <a:xfrm>
            <a:off x="0" y="1"/>
            <a:ext cx="9144000" cy="2754111"/>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100"/>
              <a:buFont typeface="Arial"/>
              <a:buNone/>
              <a:defRPr b="1" i="0" sz="11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ig Background with image">
  <p:cSld name="3_Big Background with image">
    <p:spTree>
      <p:nvGrpSpPr>
        <p:cNvPr id="19" name="Shape 19"/>
        <p:cNvGrpSpPr/>
        <p:nvPr/>
      </p:nvGrpSpPr>
      <p:grpSpPr>
        <a:xfrm>
          <a:off x="0" y="0"/>
          <a:ext cx="0" cy="0"/>
          <a:chOff x="0" y="0"/>
          <a:chExt cx="0" cy="0"/>
        </a:xfrm>
      </p:grpSpPr>
      <p:sp>
        <p:nvSpPr>
          <p:cNvPr id="20" name="Google Shape;20;p5"/>
          <p:cNvSpPr/>
          <p:nvPr>
            <p:ph idx="2" type="pic"/>
          </p:nvPr>
        </p:nvSpPr>
        <p:spPr>
          <a:xfrm>
            <a:off x="1" y="0"/>
            <a:ext cx="7274644" cy="5148263"/>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100"/>
              <a:buFont typeface="Arial"/>
              <a:buNone/>
              <a:defRPr b="1" i="0" sz="11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21" name="Google Shape;21;p5"/>
          <p:cNvSpPr/>
          <p:nvPr/>
        </p:nvSpPr>
        <p:spPr>
          <a:xfrm>
            <a:off x="6462624" y="4687849"/>
            <a:ext cx="2664645" cy="276248"/>
          </a:xfrm>
          <a:prstGeom prst="rect">
            <a:avLst/>
          </a:prstGeom>
          <a:solidFill>
            <a:schemeClr val="lt1"/>
          </a:soli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ig Background with image">
  <p:cSld name="5_Big Background with image">
    <p:spTree>
      <p:nvGrpSpPr>
        <p:cNvPr id="22" name="Shape 22"/>
        <p:cNvGrpSpPr/>
        <p:nvPr/>
      </p:nvGrpSpPr>
      <p:grpSpPr>
        <a:xfrm>
          <a:off x="0" y="0"/>
          <a:ext cx="0" cy="0"/>
          <a:chOff x="0" y="0"/>
          <a:chExt cx="0" cy="0"/>
        </a:xfrm>
      </p:grpSpPr>
      <p:sp>
        <p:nvSpPr>
          <p:cNvPr id="23" name="Google Shape;23;p6"/>
          <p:cNvSpPr/>
          <p:nvPr>
            <p:ph idx="2" type="pic"/>
          </p:nvPr>
        </p:nvSpPr>
        <p:spPr>
          <a:xfrm>
            <a:off x="1" y="0"/>
            <a:ext cx="7274644" cy="5148263"/>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100"/>
              <a:buFont typeface="Arial"/>
              <a:buNone/>
              <a:defRPr b="1" i="0" sz="11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24" name="Google Shape;24;p6"/>
          <p:cNvSpPr/>
          <p:nvPr/>
        </p:nvSpPr>
        <p:spPr>
          <a:xfrm>
            <a:off x="8106260" y="251135"/>
            <a:ext cx="1021010" cy="309733"/>
          </a:xfrm>
          <a:prstGeom prst="rect">
            <a:avLst/>
          </a:prstGeom>
          <a:solidFill>
            <a:srgbClr val="FFFFFF"/>
          </a:soli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25" name="Google Shape;25;p6"/>
          <p:cNvSpPr/>
          <p:nvPr/>
        </p:nvSpPr>
        <p:spPr>
          <a:xfrm>
            <a:off x="6462624" y="4687849"/>
            <a:ext cx="2664645" cy="276248"/>
          </a:xfrm>
          <a:prstGeom prst="rect">
            <a:avLst/>
          </a:prstGeom>
          <a:solidFill>
            <a:srgbClr val="FFFFFF"/>
          </a:soli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ig Background with image">
  <p:cSld name="4_Big Background with image">
    <p:spTree>
      <p:nvGrpSpPr>
        <p:cNvPr id="26" name="Shape 26"/>
        <p:cNvGrpSpPr/>
        <p:nvPr/>
      </p:nvGrpSpPr>
      <p:grpSpPr>
        <a:xfrm>
          <a:off x="0" y="0"/>
          <a:ext cx="0" cy="0"/>
          <a:chOff x="0" y="0"/>
          <a:chExt cx="0" cy="0"/>
        </a:xfrm>
      </p:grpSpPr>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ig Background with image">
  <p:cSld name="1_Big Background with image">
    <p:spTree>
      <p:nvGrpSpPr>
        <p:cNvPr id="27" name="Shape 27"/>
        <p:cNvGrpSpPr/>
        <p:nvPr/>
      </p:nvGrpSpPr>
      <p:grpSpPr>
        <a:xfrm>
          <a:off x="0" y="0"/>
          <a:ext cx="0" cy="0"/>
          <a:chOff x="0" y="0"/>
          <a:chExt cx="0" cy="0"/>
        </a:xfrm>
      </p:grpSpPr>
      <p:sp>
        <p:nvSpPr>
          <p:cNvPr id="28" name="Google Shape;28;p8"/>
          <p:cNvSpPr/>
          <p:nvPr/>
        </p:nvSpPr>
        <p:spPr>
          <a:xfrm>
            <a:off x="6462624" y="4687849"/>
            <a:ext cx="2664645" cy="276248"/>
          </a:xfrm>
          <a:prstGeom prst="rect">
            <a:avLst/>
          </a:prstGeom>
          <a:solidFill>
            <a:srgbClr val="FFFFFF"/>
          </a:soli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29" name="Google Shape;29;p8"/>
          <p:cNvSpPr/>
          <p:nvPr>
            <p:ph idx="2" type="pic"/>
          </p:nvPr>
        </p:nvSpPr>
        <p:spPr>
          <a:xfrm>
            <a:off x="0" y="0"/>
            <a:ext cx="4572000" cy="5148263"/>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100"/>
              <a:buFont typeface="Arial"/>
              <a:buNone/>
              <a:defRPr b="1" i="0" sz="11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ig Background with image">
  <p:cSld name="2_Big Background with image">
    <p:spTree>
      <p:nvGrpSpPr>
        <p:cNvPr id="30" name="Shape 30"/>
        <p:cNvGrpSpPr/>
        <p:nvPr/>
      </p:nvGrpSpPr>
      <p:grpSpPr>
        <a:xfrm>
          <a:off x="0" y="0"/>
          <a:ext cx="0" cy="0"/>
          <a:chOff x="0" y="0"/>
          <a:chExt cx="0" cy="0"/>
        </a:xfrm>
      </p:grpSpPr>
      <p:sp>
        <p:nvSpPr>
          <p:cNvPr id="31" name="Google Shape;31;p9"/>
          <p:cNvSpPr/>
          <p:nvPr/>
        </p:nvSpPr>
        <p:spPr>
          <a:xfrm>
            <a:off x="6462624" y="4687849"/>
            <a:ext cx="2664645" cy="276248"/>
          </a:xfrm>
          <a:prstGeom prst="rect">
            <a:avLst/>
          </a:prstGeom>
          <a:solidFill>
            <a:schemeClr val="lt2"/>
          </a:soli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32" name="Google Shape;32;p9"/>
          <p:cNvSpPr/>
          <p:nvPr>
            <p:ph idx="2" type="pic"/>
          </p:nvPr>
        </p:nvSpPr>
        <p:spPr>
          <a:xfrm>
            <a:off x="4555269" y="0"/>
            <a:ext cx="4588731" cy="5148263"/>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100"/>
              <a:buFont typeface="Arial"/>
              <a:buNone/>
              <a:defRPr b="1" i="0" sz="11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33" name="Google Shape;33;p9"/>
          <p:cNvSpPr/>
          <p:nvPr/>
        </p:nvSpPr>
        <p:spPr>
          <a:xfrm>
            <a:off x="538390" y="4745052"/>
            <a:ext cx="2664645" cy="276248"/>
          </a:xfrm>
          <a:prstGeom prst="rect">
            <a:avLst/>
          </a:prstGeom>
          <a:solidFill>
            <a:srgbClr val="FFFFFF"/>
          </a:soli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about us">
  <p:cSld name="1_about us">
    <p:spTree>
      <p:nvGrpSpPr>
        <p:cNvPr id="34" name="Shape 34"/>
        <p:cNvGrpSpPr/>
        <p:nvPr/>
      </p:nvGrpSpPr>
      <p:grpSpPr>
        <a:xfrm>
          <a:off x="0" y="0"/>
          <a:ext cx="0" cy="0"/>
          <a:chOff x="0" y="0"/>
          <a:chExt cx="0" cy="0"/>
        </a:xfrm>
      </p:grpSpPr>
      <p:sp>
        <p:nvSpPr>
          <p:cNvPr id="35" name="Google Shape;35;p10"/>
          <p:cNvSpPr/>
          <p:nvPr>
            <p:ph idx="2" type="pic"/>
          </p:nvPr>
        </p:nvSpPr>
        <p:spPr>
          <a:xfrm>
            <a:off x="564183" y="1732283"/>
            <a:ext cx="1376074" cy="1573160"/>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36" name="Google Shape;36;p10"/>
          <p:cNvSpPr/>
          <p:nvPr>
            <p:ph idx="3" type="pic"/>
          </p:nvPr>
        </p:nvSpPr>
        <p:spPr>
          <a:xfrm>
            <a:off x="4830635" y="1732283"/>
            <a:ext cx="1376074" cy="1573160"/>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about us">
  <p:cSld name="4_about us">
    <p:spTree>
      <p:nvGrpSpPr>
        <p:cNvPr id="37" name="Shape 37"/>
        <p:cNvGrpSpPr/>
        <p:nvPr/>
      </p:nvGrpSpPr>
      <p:grpSpPr>
        <a:xfrm>
          <a:off x="0" y="0"/>
          <a:ext cx="0" cy="0"/>
          <a:chOff x="0" y="0"/>
          <a:chExt cx="0" cy="0"/>
        </a:xfrm>
      </p:grpSpPr>
      <p:sp>
        <p:nvSpPr>
          <p:cNvPr id="38" name="Google Shape;38;p11"/>
          <p:cNvSpPr/>
          <p:nvPr>
            <p:ph idx="2" type="pic"/>
          </p:nvPr>
        </p:nvSpPr>
        <p:spPr>
          <a:xfrm>
            <a:off x="861656" y="1364499"/>
            <a:ext cx="2007742" cy="1883511"/>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39" name="Google Shape;39;p11"/>
          <p:cNvSpPr/>
          <p:nvPr>
            <p:ph idx="3" type="pic"/>
          </p:nvPr>
        </p:nvSpPr>
        <p:spPr>
          <a:xfrm>
            <a:off x="6291333" y="1364499"/>
            <a:ext cx="2007742" cy="1883511"/>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40" name="Google Shape;40;p11"/>
          <p:cNvSpPr/>
          <p:nvPr>
            <p:ph idx="4" type="pic"/>
          </p:nvPr>
        </p:nvSpPr>
        <p:spPr>
          <a:xfrm>
            <a:off x="3576494" y="1364499"/>
            <a:ext cx="2007742" cy="1883511"/>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about us">
  <p:cSld name="2_about us">
    <p:spTree>
      <p:nvGrpSpPr>
        <p:cNvPr id="41" name="Shape 41"/>
        <p:cNvGrpSpPr/>
        <p:nvPr/>
      </p:nvGrpSpPr>
      <p:grpSpPr>
        <a:xfrm>
          <a:off x="0" y="0"/>
          <a:ext cx="0" cy="0"/>
          <a:chOff x="0" y="0"/>
          <a:chExt cx="0" cy="0"/>
        </a:xfrm>
      </p:grpSpPr>
      <p:sp>
        <p:nvSpPr>
          <p:cNvPr id="42" name="Google Shape;42;p12"/>
          <p:cNvSpPr/>
          <p:nvPr>
            <p:ph idx="2" type="pic"/>
          </p:nvPr>
        </p:nvSpPr>
        <p:spPr>
          <a:xfrm>
            <a:off x="3892328" y="1012809"/>
            <a:ext cx="1376074" cy="1573160"/>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43" name="Google Shape;43;p12"/>
          <p:cNvSpPr/>
          <p:nvPr>
            <p:ph idx="3" type="pic"/>
          </p:nvPr>
        </p:nvSpPr>
        <p:spPr>
          <a:xfrm>
            <a:off x="6589889" y="1012809"/>
            <a:ext cx="1376074" cy="1573160"/>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44" name="Google Shape;44;p12"/>
          <p:cNvSpPr/>
          <p:nvPr>
            <p:ph idx="4" type="pic"/>
          </p:nvPr>
        </p:nvSpPr>
        <p:spPr>
          <a:xfrm>
            <a:off x="1194211" y="1012809"/>
            <a:ext cx="1376074" cy="1573160"/>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about us">
  <p:cSld name="3_about us">
    <p:spTree>
      <p:nvGrpSpPr>
        <p:cNvPr id="45" name="Shape 45"/>
        <p:cNvGrpSpPr/>
        <p:nvPr/>
      </p:nvGrpSpPr>
      <p:grpSpPr>
        <a:xfrm>
          <a:off x="0" y="0"/>
          <a:ext cx="0" cy="0"/>
          <a:chOff x="0" y="0"/>
          <a:chExt cx="0" cy="0"/>
        </a:xfrm>
      </p:grpSpPr>
      <p:sp>
        <p:nvSpPr>
          <p:cNvPr id="46" name="Google Shape;46;p13"/>
          <p:cNvSpPr/>
          <p:nvPr>
            <p:ph idx="2" type="pic"/>
          </p:nvPr>
        </p:nvSpPr>
        <p:spPr>
          <a:xfrm>
            <a:off x="5040975" y="2914144"/>
            <a:ext cx="937707" cy="938331"/>
          </a:xfrm>
          <a:prstGeom prst="ellipse">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47" name="Google Shape;47;p13"/>
          <p:cNvSpPr/>
          <p:nvPr>
            <p:ph idx="3" type="pic"/>
          </p:nvPr>
        </p:nvSpPr>
        <p:spPr>
          <a:xfrm>
            <a:off x="807984" y="2914144"/>
            <a:ext cx="937707" cy="938331"/>
          </a:xfrm>
          <a:prstGeom prst="ellipse">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48" name="Google Shape;48;p13"/>
          <p:cNvSpPr/>
          <p:nvPr>
            <p:ph idx="4" type="pic"/>
          </p:nvPr>
        </p:nvSpPr>
        <p:spPr>
          <a:xfrm>
            <a:off x="5040975" y="1172943"/>
            <a:ext cx="937707" cy="938331"/>
          </a:xfrm>
          <a:prstGeom prst="ellipse">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49" name="Google Shape;49;p13"/>
          <p:cNvSpPr/>
          <p:nvPr>
            <p:ph idx="5" type="pic"/>
          </p:nvPr>
        </p:nvSpPr>
        <p:spPr>
          <a:xfrm>
            <a:off x="807984" y="1172943"/>
            <a:ext cx="937707" cy="938331"/>
          </a:xfrm>
          <a:prstGeom prst="ellipse">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OF 4">
  <p:cSld name="TEAM OF 4">
    <p:spTree>
      <p:nvGrpSpPr>
        <p:cNvPr id="50" name="Shape 50"/>
        <p:cNvGrpSpPr/>
        <p:nvPr/>
      </p:nvGrpSpPr>
      <p:grpSpPr>
        <a:xfrm>
          <a:off x="0" y="0"/>
          <a:ext cx="0" cy="0"/>
          <a:chOff x="0" y="0"/>
          <a:chExt cx="0" cy="0"/>
        </a:xfrm>
      </p:grpSpPr>
      <p:sp>
        <p:nvSpPr>
          <p:cNvPr id="51" name="Google Shape;51;p14"/>
          <p:cNvSpPr/>
          <p:nvPr>
            <p:ph idx="2" type="pic"/>
          </p:nvPr>
        </p:nvSpPr>
        <p:spPr>
          <a:xfrm>
            <a:off x="6674434" y="1320136"/>
            <a:ext cx="1421677" cy="1422623"/>
          </a:xfrm>
          <a:prstGeom prst="ellipse">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52" name="Google Shape;52;p14"/>
          <p:cNvSpPr/>
          <p:nvPr>
            <p:ph idx="3" type="pic"/>
          </p:nvPr>
        </p:nvSpPr>
        <p:spPr>
          <a:xfrm>
            <a:off x="4781940" y="1320136"/>
            <a:ext cx="1421677" cy="1422623"/>
          </a:xfrm>
          <a:prstGeom prst="ellipse">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53" name="Google Shape;53;p14"/>
          <p:cNvSpPr/>
          <p:nvPr>
            <p:ph idx="4" type="pic"/>
          </p:nvPr>
        </p:nvSpPr>
        <p:spPr>
          <a:xfrm>
            <a:off x="2864464" y="1320136"/>
            <a:ext cx="1421677" cy="1422623"/>
          </a:xfrm>
          <a:prstGeom prst="ellipse">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54" name="Google Shape;54;p14"/>
          <p:cNvSpPr/>
          <p:nvPr>
            <p:ph idx="5" type="pic"/>
          </p:nvPr>
        </p:nvSpPr>
        <p:spPr>
          <a:xfrm>
            <a:off x="971970" y="1320136"/>
            <a:ext cx="1421677" cy="1422623"/>
          </a:xfrm>
          <a:prstGeom prst="ellipse">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AM OF 4">
  <p:cSld name="1_TEAM OF 4">
    <p:spTree>
      <p:nvGrpSpPr>
        <p:cNvPr id="55" name="Shape 55"/>
        <p:cNvGrpSpPr/>
        <p:nvPr/>
      </p:nvGrpSpPr>
      <p:grpSpPr>
        <a:xfrm>
          <a:off x="0" y="0"/>
          <a:ext cx="0" cy="0"/>
          <a:chOff x="0" y="0"/>
          <a:chExt cx="0" cy="0"/>
        </a:xfrm>
      </p:grpSpPr>
      <p:sp>
        <p:nvSpPr>
          <p:cNvPr id="56" name="Google Shape;56;p15"/>
          <p:cNvSpPr/>
          <p:nvPr>
            <p:ph idx="2" type="pic"/>
          </p:nvPr>
        </p:nvSpPr>
        <p:spPr>
          <a:xfrm>
            <a:off x="6193243" y="1378733"/>
            <a:ext cx="1421677" cy="1422623"/>
          </a:xfrm>
          <a:prstGeom prst="ellipse">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57" name="Google Shape;57;p15"/>
          <p:cNvSpPr/>
          <p:nvPr>
            <p:ph idx="3" type="pic"/>
          </p:nvPr>
        </p:nvSpPr>
        <p:spPr>
          <a:xfrm>
            <a:off x="3876701" y="1378733"/>
            <a:ext cx="1421677" cy="1422623"/>
          </a:xfrm>
          <a:prstGeom prst="ellipse">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58" name="Google Shape;58;p15"/>
          <p:cNvSpPr/>
          <p:nvPr>
            <p:ph idx="4" type="pic"/>
          </p:nvPr>
        </p:nvSpPr>
        <p:spPr>
          <a:xfrm>
            <a:off x="1560160" y="1378733"/>
            <a:ext cx="1421677" cy="1422623"/>
          </a:xfrm>
          <a:prstGeom prst="ellipse">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000"/>
              <a:buFont typeface="Arial"/>
              <a:buNone/>
              <a:defRPr b="1" i="0" sz="10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jects 2">
  <p:cSld name="1_Projects 2">
    <p:spTree>
      <p:nvGrpSpPr>
        <p:cNvPr id="59" name="Shape 59"/>
        <p:cNvGrpSpPr/>
        <p:nvPr/>
      </p:nvGrpSpPr>
      <p:grpSpPr>
        <a:xfrm>
          <a:off x="0" y="0"/>
          <a:ext cx="0" cy="0"/>
          <a:chOff x="0" y="0"/>
          <a:chExt cx="0" cy="0"/>
        </a:xfrm>
      </p:grpSpPr>
      <p:sp>
        <p:nvSpPr>
          <p:cNvPr id="60" name="Google Shape;60;p16"/>
          <p:cNvSpPr/>
          <p:nvPr>
            <p:ph idx="2" type="pic"/>
          </p:nvPr>
        </p:nvSpPr>
        <p:spPr>
          <a:xfrm>
            <a:off x="5038639" y="1230287"/>
            <a:ext cx="2943992" cy="3108025"/>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1100"/>
              <a:buFont typeface="Arial"/>
              <a:buNone/>
              <a:defRPr b="1" i="0" sz="11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Master-Placeholder">
  <p:cSld name="8_Master-Placeholder">
    <p:spTree>
      <p:nvGrpSpPr>
        <p:cNvPr id="61" name="Shape 61"/>
        <p:cNvGrpSpPr/>
        <p:nvPr/>
      </p:nvGrpSpPr>
      <p:grpSpPr>
        <a:xfrm>
          <a:off x="0" y="0"/>
          <a:ext cx="0" cy="0"/>
          <a:chOff x="0" y="0"/>
          <a:chExt cx="0" cy="0"/>
        </a:xfrm>
      </p:grpSpPr>
      <p:sp>
        <p:nvSpPr>
          <p:cNvPr id="62" name="Google Shape;62;p17"/>
          <p:cNvSpPr/>
          <p:nvPr>
            <p:ph idx="2" type="pic"/>
          </p:nvPr>
        </p:nvSpPr>
        <p:spPr>
          <a:xfrm>
            <a:off x="4607471" y="1465427"/>
            <a:ext cx="1889256" cy="1065556"/>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900"/>
              <a:buFont typeface="Arial"/>
              <a:buChar char="•"/>
              <a:defRPr b="1" i="0" sz="9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63" name="Google Shape;63;p17"/>
          <p:cNvSpPr/>
          <p:nvPr>
            <p:ph idx="3" type="pic"/>
          </p:nvPr>
        </p:nvSpPr>
        <p:spPr>
          <a:xfrm>
            <a:off x="6695100" y="1465427"/>
            <a:ext cx="1889256" cy="1065556"/>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900"/>
              <a:buFont typeface="Arial"/>
              <a:buChar char="•"/>
              <a:defRPr b="1" i="0" sz="9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64" name="Google Shape;64;p17"/>
          <p:cNvSpPr/>
          <p:nvPr>
            <p:ph idx="4" type="pic"/>
          </p:nvPr>
        </p:nvSpPr>
        <p:spPr>
          <a:xfrm>
            <a:off x="4607471" y="2754749"/>
            <a:ext cx="1889256" cy="1065556"/>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900"/>
              <a:buFont typeface="Arial"/>
              <a:buChar char="•"/>
              <a:defRPr b="1" i="0" sz="9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
        <p:nvSpPr>
          <p:cNvPr id="65" name="Google Shape;65;p17"/>
          <p:cNvSpPr/>
          <p:nvPr>
            <p:ph idx="5" type="pic"/>
          </p:nvPr>
        </p:nvSpPr>
        <p:spPr>
          <a:xfrm>
            <a:off x="6695100" y="2754749"/>
            <a:ext cx="1889256" cy="1065556"/>
          </a:xfrm>
          <a:prstGeom prst="rect">
            <a:avLst/>
          </a:prstGeom>
          <a:solidFill>
            <a:srgbClr val="F2F2F2"/>
          </a:solidFill>
          <a:ln>
            <a:noFill/>
          </a:ln>
        </p:spPr>
        <p:txBody>
          <a:bodyPr anchorCtr="0" anchor="t" bIns="17150" lIns="34275" spcFirstLastPara="1" rIns="34275" wrap="square" tIns="17150">
            <a:noAutofit/>
          </a:bodyPr>
          <a:lstStyle>
            <a:lvl1pPr lvl="0" marR="0" rtl="0" algn="l">
              <a:lnSpc>
                <a:spcPct val="90000"/>
              </a:lnSpc>
              <a:spcBef>
                <a:spcPts val="750"/>
              </a:spcBef>
              <a:spcAft>
                <a:spcPts val="0"/>
              </a:spcAft>
              <a:buClr>
                <a:schemeClr val="dk2"/>
              </a:buClr>
              <a:buSzPts val="900"/>
              <a:buFont typeface="Arial"/>
              <a:buChar char="•"/>
              <a:defRPr b="1" i="0" sz="900" u="none" cap="none" strike="noStrike">
                <a:solidFill>
                  <a:schemeClr val="dk2"/>
                </a:solidFill>
                <a:latin typeface="Roboto"/>
                <a:ea typeface="Roboto"/>
                <a:cs typeface="Roboto"/>
                <a:sym typeface="Roboto"/>
              </a:defRPr>
            </a:lvl1pPr>
            <a:lvl2pPr lvl="1"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lvl="2"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lvl="3"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lvl="4"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lvl="5"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lvl="6"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lvl="7"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lvl="8"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28650" y="274098"/>
            <a:ext cx="7886700" cy="995093"/>
          </a:xfrm>
          <a:prstGeom prst="rect">
            <a:avLst/>
          </a:prstGeom>
          <a:noFill/>
          <a:ln>
            <a:noFill/>
          </a:ln>
        </p:spPr>
        <p:txBody>
          <a:bodyPr anchorCtr="0" anchor="ctr" bIns="17150" lIns="34275" spcFirstLastPara="1" rIns="34275" wrap="square" tIns="17150">
            <a:noAutofit/>
          </a:bodyPr>
          <a:lstStyle>
            <a:lvl1pPr lvl="0" marR="0" rtl="0" algn="l">
              <a:lnSpc>
                <a:spcPct val="90000"/>
              </a:lnSpc>
              <a:spcBef>
                <a:spcPts val="0"/>
              </a:spcBef>
              <a:spcAft>
                <a:spcPts val="0"/>
              </a:spcAft>
              <a:buClr>
                <a:schemeClr val="dk1"/>
              </a:buClr>
              <a:buSzPts val="3000"/>
              <a:buFont typeface="Century Gothic"/>
              <a:buNone/>
              <a:defRPr b="1" i="0" sz="3000" u="none" cap="none" strike="noStrike">
                <a:solidFill>
                  <a:schemeClr val="dk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628650" y="1370486"/>
            <a:ext cx="7886700" cy="3266526"/>
          </a:xfrm>
          <a:prstGeom prst="rect">
            <a:avLst/>
          </a:prstGeom>
          <a:noFill/>
          <a:ln>
            <a:noFill/>
          </a:ln>
        </p:spPr>
        <p:txBody>
          <a:bodyPr anchorCtr="0" anchor="t" bIns="17150" lIns="34275" spcFirstLastPara="1" rIns="34275" wrap="square" tIns="1715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entury Gothic"/>
                <a:ea typeface="Century Gothic"/>
                <a:cs typeface="Century Gothic"/>
                <a:sym typeface="Century Gothic"/>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entury Gothic"/>
                <a:ea typeface="Century Gothic"/>
                <a:cs typeface="Century Gothic"/>
                <a:sym typeface="Century Gothic"/>
              </a:defRPr>
            </a:lvl3pPr>
            <a:lvl4pPr indent="-311150" lvl="3" marL="1828800"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4pPr>
            <a:lvl5pPr indent="-311150" lvl="4" marL="2286000"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5pPr>
            <a:lvl6pPr indent="-311150" lvl="5" marL="2743200"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6pPr>
            <a:lvl7pPr indent="-311150" lvl="6" marL="3200400"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7pPr>
            <a:lvl8pPr indent="-311150" lvl="7" marL="3657600"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8pPr>
            <a:lvl9pPr indent="-311150" lvl="8" marL="4114800" marR="0" rtl="0" algn="l">
              <a:lnSpc>
                <a:spcPct val="90000"/>
              </a:lnSpc>
              <a:spcBef>
                <a:spcPts val="375"/>
              </a:spcBef>
              <a:spcAft>
                <a:spcPts val="0"/>
              </a:spcAft>
              <a:buClr>
                <a:schemeClr val="dk1"/>
              </a:buClr>
              <a:buSzPts val="1300"/>
              <a:buFont typeface="Arial"/>
              <a:buChar char="•"/>
              <a:defRPr b="0" i="0" sz="1300" u="none" cap="none" strike="noStrike">
                <a:solidFill>
                  <a:schemeClr val="dk1"/>
                </a:solidFill>
                <a:latin typeface="Century Gothic"/>
                <a:ea typeface="Century Gothic"/>
                <a:cs typeface="Century Gothic"/>
                <a:sym typeface="Century Gothic"/>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8"/>
          <p:cNvSpPr/>
          <p:nvPr/>
        </p:nvSpPr>
        <p:spPr>
          <a:xfrm>
            <a:off x="-3382" y="-1"/>
            <a:ext cx="4710464" cy="3730337"/>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b="0" i="0" sz="1400" u="none" cap="none" strike="noStrike">
              <a:solidFill>
                <a:schemeClr val="lt1"/>
              </a:solidFill>
              <a:latin typeface="Century Gothic"/>
              <a:ea typeface="Century Gothic"/>
              <a:cs typeface="Century Gothic"/>
              <a:sym typeface="Century Gothic"/>
            </a:endParaRPr>
          </a:p>
        </p:txBody>
      </p:sp>
      <p:sp>
        <p:nvSpPr>
          <p:cNvPr id="72" name="Google Shape;72;p18"/>
          <p:cNvSpPr txBox="1"/>
          <p:nvPr/>
        </p:nvSpPr>
        <p:spPr>
          <a:xfrm>
            <a:off x="8484871" y="4824012"/>
            <a:ext cx="181150" cy="161587"/>
          </a:xfrm>
          <a:prstGeom prst="rect">
            <a:avLst/>
          </a:prstGeom>
          <a:noFill/>
          <a:ln>
            <a:noFill/>
          </a:ln>
        </p:spPr>
        <p:txBody>
          <a:bodyPr anchorCtr="0" anchor="b" bIns="34275" lIns="68575" spcFirstLastPara="1" rIns="68575" wrap="square" tIns="34275">
            <a:noAutofit/>
          </a:bodyPr>
          <a:lstStyle/>
          <a:p>
            <a:pPr indent="0" lvl="0" marL="0" marR="0" rtl="0" algn="l">
              <a:spcBef>
                <a:spcPts val="0"/>
              </a:spcBef>
              <a:spcAft>
                <a:spcPts val="0"/>
              </a:spcAft>
              <a:buNone/>
            </a:pPr>
            <a:fld id="{00000000-1234-1234-1234-123412341234}" type="slidenum">
              <a:rPr b="0" i="0" lang="fr-FR" sz="600" u="none" cap="none" strike="noStrike">
                <a:solidFill>
                  <a:schemeClr val="dk1"/>
                </a:solidFill>
                <a:latin typeface="Century Gothic"/>
                <a:ea typeface="Century Gothic"/>
                <a:cs typeface="Century Gothic"/>
                <a:sym typeface="Century Gothic"/>
              </a:rPr>
              <a:t>‹#›</a:t>
            </a:fld>
            <a:endParaRPr b="0" i="0" sz="600" u="none" cap="none" strike="noStrike">
              <a:solidFill>
                <a:schemeClr val="dk1"/>
              </a:solidFill>
              <a:latin typeface="Century Gothic"/>
              <a:ea typeface="Century Gothic"/>
              <a:cs typeface="Century Gothic"/>
              <a:sym typeface="Century Gothic"/>
            </a:endParaRPr>
          </a:p>
        </p:txBody>
      </p:sp>
      <p:cxnSp>
        <p:nvCxnSpPr>
          <p:cNvPr id="73" name="Google Shape;73;p18"/>
          <p:cNvCxnSpPr/>
          <p:nvPr/>
        </p:nvCxnSpPr>
        <p:spPr>
          <a:xfrm>
            <a:off x="8666572" y="4911693"/>
            <a:ext cx="477428" cy="0"/>
          </a:xfrm>
          <a:prstGeom prst="straightConnector1">
            <a:avLst/>
          </a:prstGeom>
          <a:noFill/>
          <a:ln cap="flat" cmpd="sng" w="57150">
            <a:solidFill>
              <a:srgbClr val="44A437"/>
            </a:solidFill>
            <a:prstDash val="solid"/>
            <a:miter lim="800000"/>
            <a:headEnd len="sm" w="sm" type="none"/>
            <a:tailEnd len="sm" w="sm" type="none"/>
          </a:ln>
        </p:spPr>
      </p:cxnSp>
      <p:sp>
        <p:nvSpPr>
          <p:cNvPr id="74" name="Google Shape;74;p18"/>
          <p:cNvSpPr/>
          <p:nvPr/>
        </p:nvSpPr>
        <p:spPr>
          <a:xfrm>
            <a:off x="6021782" y="527251"/>
            <a:ext cx="2883504" cy="3877985"/>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i="0" lang="fr-FR" sz="1200" u="none" cap="none" strike="noStrike">
                <a:solidFill>
                  <a:schemeClr val="lt1"/>
                </a:solidFill>
                <a:latin typeface="Century Gothic"/>
                <a:ea typeface="Century Gothic"/>
                <a:cs typeface="Century Gothic"/>
                <a:sym typeface="Century Gothic"/>
              </a:rPr>
              <a:t>PROJET &amp; REFLEXION PERSONNEL:</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Division d’appartements sur une maison en nu propriété (15*8,5)</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Lieu à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Superficie Actuelle : T4 130m²</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Données:</a:t>
            </a:r>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ST INSIDE (cabinet d’architecture et décoration d’intérieure)</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La Centrale de Financement Aix</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Caisse d’Epargne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Dead Line: 31 janvier 2018</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p:txBody>
      </p:sp>
      <p:pic>
        <p:nvPicPr>
          <p:cNvPr id="75" name="Google Shape;75;p18"/>
          <p:cNvPicPr preferRelativeResize="0"/>
          <p:nvPr>
            <p:ph idx="2" type="pic"/>
          </p:nvPr>
        </p:nvPicPr>
        <p:blipFill rotWithShape="1">
          <a:blip r:embed="rId3">
            <a:alphaModFix/>
          </a:blip>
          <a:srcRect b="-16871" l="0" r="0" t="182"/>
          <a:stretch/>
        </p:blipFill>
        <p:spPr>
          <a:xfrm>
            <a:off x="0" y="-20782"/>
            <a:ext cx="9144000" cy="6037118"/>
          </a:xfrm>
          <a:prstGeom prst="rect">
            <a:avLst/>
          </a:prstGeom>
          <a:noFill/>
          <a:ln>
            <a:noFill/>
          </a:ln>
        </p:spPr>
      </p:pic>
      <p:sp>
        <p:nvSpPr>
          <p:cNvPr id="76" name="Google Shape;76;p18"/>
          <p:cNvSpPr/>
          <p:nvPr/>
        </p:nvSpPr>
        <p:spPr>
          <a:xfrm>
            <a:off x="-3912" y="1215736"/>
            <a:ext cx="9147912" cy="2109355"/>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rPr b="1" lang="fr-FR" sz="4800">
                <a:solidFill>
                  <a:schemeClr val="lt1"/>
                </a:solidFill>
                <a:latin typeface="Century Gothic"/>
                <a:ea typeface="Century Gothic"/>
                <a:cs typeface="Century Gothic"/>
                <a:sym typeface="Century Gothic"/>
              </a:rPr>
              <a:t>DOSSIER INVESTISSEMENT</a:t>
            </a:r>
            <a:endParaRPr/>
          </a:p>
          <a:p>
            <a:pPr indent="0" lvl="0" marL="0" marR="0" rtl="0" algn="ctr">
              <a:spcBef>
                <a:spcPts val="0"/>
              </a:spcBef>
              <a:spcAft>
                <a:spcPts val="0"/>
              </a:spcAft>
              <a:buNone/>
            </a:pPr>
            <a:r>
              <a:rPr b="1" lang="fr-FR" sz="4800">
                <a:solidFill>
                  <a:schemeClr val="lt1"/>
                </a:solidFill>
                <a:latin typeface="Century Gothic"/>
                <a:ea typeface="Century Gothic"/>
                <a:cs typeface="Century Gothic"/>
                <a:sym typeface="Century Gothic"/>
              </a:rPr>
              <a:t>IMMOBILIER </a:t>
            </a:r>
            <a:endParaRPr/>
          </a:p>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a:p>
            <a:pPr indent="0" lvl="0" marL="0" marR="0" rtl="0" algn="ctr">
              <a:spcBef>
                <a:spcPts val="0"/>
              </a:spcBef>
              <a:spcAft>
                <a:spcPts val="0"/>
              </a:spcAft>
              <a:buNone/>
            </a:pPr>
            <a:r>
              <a:rPr i="1" lang="fr-FR">
                <a:solidFill>
                  <a:schemeClr val="lt1"/>
                </a:solidFill>
                <a:latin typeface="Century Gothic"/>
                <a:ea typeface="Century Gothic"/>
                <a:cs typeface="Century Gothic"/>
                <a:sym typeface="Century Gothic"/>
              </a:rPr>
              <a:t>Benard</a:t>
            </a:r>
            <a:r>
              <a:rPr i="1" lang="fr-FR" sz="1400">
                <a:solidFill>
                  <a:schemeClr val="lt1"/>
                </a:solidFill>
                <a:latin typeface="Century Gothic"/>
                <a:ea typeface="Century Gothic"/>
                <a:cs typeface="Century Gothic"/>
                <a:sym typeface="Century Gothic"/>
              </a:rPr>
              <a:t> </a:t>
            </a:r>
            <a:r>
              <a:rPr i="1" lang="fr-FR">
                <a:solidFill>
                  <a:schemeClr val="lt1"/>
                </a:solidFill>
                <a:latin typeface="Century Gothic"/>
                <a:ea typeface="Century Gothic"/>
                <a:cs typeface="Century Gothic"/>
                <a:sym typeface="Century Gothic"/>
              </a:rPr>
              <a:t>DURAND</a:t>
            </a:r>
            <a:r>
              <a:rPr i="1" lang="fr-FR" sz="1400">
                <a:solidFill>
                  <a:schemeClr val="lt1"/>
                </a:solidFill>
                <a:latin typeface="Century Gothic"/>
                <a:ea typeface="Century Gothic"/>
                <a:cs typeface="Century Gothic"/>
                <a:sym typeface="Century Gothic"/>
              </a:rPr>
              <a:t> </a:t>
            </a:r>
            <a:endParaRPr i="1" sz="1400">
              <a:solidFill>
                <a:schemeClr val="lt1"/>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9"/>
          <p:cNvSpPr/>
          <p:nvPr/>
        </p:nvSpPr>
        <p:spPr>
          <a:xfrm>
            <a:off x="-3382" y="-1"/>
            <a:ext cx="4710464" cy="3730337"/>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83" name="Google Shape;83;p19"/>
          <p:cNvSpPr txBox="1"/>
          <p:nvPr/>
        </p:nvSpPr>
        <p:spPr>
          <a:xfrm>
            <a:off x="8484871" y="4824012"/>
            <a:ext cx="181150" cy="161587"/>
          </a:xfrm>
          <a:prstGeom prst="rect">
            <a:avLst/>
          </a:prstGeom>
          <a:noFill/>
          <a:ln>
            <a:noFill/>
          </a:ln>
        </p:spPr>
        <p:txBody>
          <a:bodyPr anchorCtr="0" anchor="b" bIns="34275" lIns="68575" spcFirstLastPara="1" rIns="68575" wrap="square" tIns="34275">
            <a:noAutofit/>
          </a:bodyPr>
          <a:lstStyle/>
          <a:p>
            <a:pPr indent="0" lvl="0" marL="0" marR="0" rtl="0" algn="l">
              <a:spcBef>
                <a:spcPts val="0"/>
              </a:spcBef>
              <a:spcAft>
                <a:spcPts val="0"/>
              </a:spcAft>
              <a:buNone/>
            </a:pPr>
            <a:fld id="{00000000-1234-1234-1234-123412341234}" type="slidenum">
              <a:rPr lang="fr-FR" sz="600">
                <a:solidFill>
                  <a:schemeClr val="dk1"/>
                </a:solidFill>
                <a:latin typeface="Century Gothic"/>
                <a:ea typeface="Century Gothic"/>
                <a:cs typeface="Century Gothic"/>
                <a:sym typeface="Century Gothic"/>
              </a:rPr>
              <a:t>‹#›</a:t>
            </a:fld>
            <a:endParaRPr sz="600">
              <a:solidFill>
                <a:schemeClr val="dk1"/>
              </a:solidFill>
              <a:latin typeface="Century Gothic"/>
              <a:ea typeface="Century Gothic"/>
              <a:cs typeface="Century Gothic"/>
              <a:sym typeface="Century Gothic"/>
            </a:endParaRPr>
          </a:p>
        </p:txBody>
      </p:sp>
      <p:cxnSp>
        <p:nvCxnSpPr>
          <p:cNvPr id="84" name="Google Shape;84;p19"/>
          <p:cNvCxnSpPr/>
          <p:nvPr/>
        </p:nvCxnSpPr>
        <p:spPr>
          <a:xfrm>
            <a:off x="8666572" y="4911693"/>
            <a:ext cx="477428" cy="0"/>
          </a:xfrm>
          <a:prstGeom prst="straightConnector1">
            <a:avLst/>
          </a:prstGeom>
          <a:noFill/>
          <a:ln cap="flat" cmpd="sng" w="57150">
            <a:solidFill>
              <a:srgbClr val="44A437"/>
            </a:solidFill>
            <a:prstDash val="solid"/>
            <a:miter lim="800000"/>
            <a:headEnd len="sm" w="sm" type="none"/>
            <a:tailEnd len="sm" w="sm" type="none"/>
          </a:ln>
        </p:spPr>
      </p:cxnSp>
      <p:sp>
        <p:nvSpPr>
          <p:cNvPr id="85" name="Google Shape;85;p19"/>
          <p:cNvSpPr/>
          <p:nvPr/>
        </p:nvSpPr>
        <p:spPr>
          <a:xfrm>
            <a:off x="6021782" y="527251"/>
            <a:ext cx="2883504" cy="3877985"/>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lang="fr-FR" sz="1200">
                <a:solidFill>
                  <a:schemeClr val="lt1"/>
                </a:solidFill>
                <a:latin typeface="Century Gothic"/>
                <a:ea typeface="Century Gothic"/>
                <a:cs typeface="Century Gothic"/>
                <a:sym typeface="Century Gothic"/>
              </a:rPr>
              <a:t>PROJET &amp; REFLEXION PERSONNEL:</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Division d’appartements sur une maison en nu propriété (15*8,5)</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Lieu à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Superficie Actuelle : T4 130m²</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Données:</a:t>
            </a:r>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ST INSIDE (cabinet d’architecture et décoration d’intérieure)</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La Centrale de Financement Aix</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Caisse d’Epargne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Dead Line: 31 janvier 2018</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p:txBody>
      </p:sp>
      <p:pic>
        <p:nvPicPr>
          <p:cNvPr id="86" name="Google Shape;86;p19"/>
          <p:cNvPicPr preferRelativeResize="0"/>
          <p:nvPr>
            <p:ph idx="2" type="pic"/>
          </p:nvPr>
        </p:nvPicPr>
        <p:blipFill rotWithShape="1">
          <a:blip r:embed="rId3">
            <a:alphaModFix/>
          </a:blip>
          <a:srcRect b="-16871" l="0" r="0" t="182"/>
          <a:stretch/>
        </p:blipFill>
        <p:spPr>
          <a:xfrm>
            <a:off x="0" y="-20782"/>
            <a:ext cx="9144000" cy="6037118"/>
          </a:xfrm>
          <a:prstGeom prst="rect">
            <a:avLst/>
          </a:prstGeom>
          <a:noFill/>
          <a:ln>
            <a:noFill/>
          </a:ln>
        </p:spPr>
      </p:pic>
      <p:sp>
        <p:nvSpPr>
          <p:cNvPr id="87" name="Google Shape;87;p19"/>
          <p:cNvSpPr/>
          <p:nvPr/>
        </p:nvSpPr>
        <p:spPr>
          <a:xfrm>
            <a:off x="0" y="8709"/>
            <a:ext cx="9147912" cy="5169045"/>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88" name="Google Shape;88;p19"/>
          <p:cNvSpPr txBox="1"/>
          <p:nvPr/>
        </p:nvSpPr>
        <p:spPr>
          <a:xfrm>
            <a:off x="427452" y="162664"/>
            <a:ext cx="8716548" cy="495168"/>
          </a:xfrm>
          <a:prstGeom prst="rect">
            <a:avLst/>
          </a:prstGeom>
          <a:noFill/>
          <a:ln>
            <a:noFill/>
          </a:ln>
        </p:spPr>
        <p:txBody>
          <a:bodyPr anchorCtr="0" anchor="t" bIns="17150" lIns="34275" spcFirstLastPara="1" rIns="34275" wrap="square" tIns="102875">
            <a:noAutofit/>
          </a:bodyPr>
          <a:lstStyle/>
          <a:p>
            <a:pPr indent="0" lvl="0" marL="0" marR="0" rtl="0" algn="l">
              <a:lnSpc>
                <a:spcPct val="90000"/>
              </a:lnSpc>
              <a:spcBef>
                <a:spcPts val="0"/>
              </a:spcBef>
              <a:spcAft>
                <a:spcPts val="0"/>
              </a:spcAft>
              <a:buNone/>
            </a:pPr>
            <a:r>
              <a:rPr b="1" lang="fr-FR" sz="2700">
                <a:solidFill>
                  <a:schemeClr val="lt1"/>
                </a:solidFill>
                <a:latin typeface="Century Gothic"/>
                <a:ea typeface="Century Gothic"/>
                <a:cs typeface="Century Gothic"/>
                <a:sym typeface="Century Gothic"/>
              </a:rPr>
              <a:t>Information personnelles ––</a:t>
            </a:r>
            <a:endParaRPr b="1" sz="2700">
              <a:solidFill>
                <a:schemeClr val="lt1"/>
              </a:solidFill>
              <a:latin typeface="Century Gothic"/>
              <a:ea typeface="Century Gothic"/>
              <a:cs typeface="Century Gothic"/>
              <a:sym typeface="Century Gothic"/>
            </a:endParaRPr>
          </a:p>
        </p:txBody>
      </p:sp>
      <p:cxnSp>
        <p:nvCxnSpPr>
          <p:cNvPr id="89" name="Google Shape;89;p19"/>
          <p:cNvCxnSpPr/>
          <p:nvPr/>
        </p:nvCxnSpPr>
        <p:spPr>
          <a:xfrm>
            <a:off x="477429" y="775447"/>
            <a:ext cx="6802937" cy="0"/>
          </a:xfrm>
          <a:prstGeom prst="straightConnector1">
            <a:avLst/>
          </a:prstGeom>
          <a:noFill/>
          <a:ln cap="flat" cmpd="sng" w="57150">
            <a:solidFill>
              <a:srgbClr val="92D050"/>
            </a:solidFill>
            <a:prstDash val="solid"/>
            <a:miter lim="800000"/>
            <a:headEnd len="sm" w="sm" type="none"/>
            <a:tailEnd len="sm" w="sm" type="none"/>
          </a:ln>
        </p:spPr>
      </p:cxnSp>
      <p:cxnSp>
        <p:nvCxnSpPr>
          <p:cNvPr id="90" name="Google Shape;90;p19"/>
          <p:cNvCxnSpPr/>
          <p:nvPr/>
        </p:nvCxnSpPr>
        <p:spPr>
          <a:xfrm>
            <a:off x="8666572" y="4999710"/>
            <a:ext cx="477428" cy="0"/>
          </a:xfrm>
          <a:prstGeom prst="straightConnector1">
            <a:avLst/>
          </a:prstGeom>
          <a:noFill/>
          <a:ln cap="flat" cmpd="sng" w="57150">
            <a:solidFill>
              <a:srgbClr val="92D050"/>
            </a:solidFill>
            <a:prstDash val="solid"/>
            <a:miter lim="800000"/>
            <a:headEnd len="sm" w="sm" type="none"/>
            <a:tailEnd len="sm" w="sm" type="none"/>
          </a:ln>
        </p:spPr>
      </p:cxnSp>
      <p:graphicFrame>
        <p:nvGraphicFramePr>
          <p:cNvPr id="91" name="Google Shape;91;p19"/>
          <p:cNvGraphicFramePr/>
          <p:nvPr/>
        </p:nvGraphicFramePr>
        <p:xfrm>
          <a:off x="477428" y="917943"/>
          <a:ext cx="3000000" cy="3000000"/>
        </p:xfrm>
        <a:graphic>
          <a:graphicData uri="http://schemas.openxmlformats.org/drawingml/2006/table">
            <a:tbl>
              <a:tblPr bandRow="1" firstRow="1">
                <a:noFill/>
                <a:tableStyleId>{89B51603-FAAF-468A-AE53-D6085CEEF14F}</a:tableStyleId>
              </a:tblPr>
              <a:tblGrid>
                <a:gridCol w="2000950"/>
                <a:gridCol w="3188250"/>
                <a:gridCol w="2983475"/>
              </a:tblGrid>
              <a:tr h="296450">
                <a:tc>
                  <a:txBody>
                    <a:bodyPr/>
                    <a:lstStyle/>
                    <a:p>
                      <a:pPr indent="0" lvl="0" marL="0" marR="0" rtl="0" algn="l">
                        <a:spcBef>
                          <a:spcPts val="0"/>
                        </a:spcBef>
                        <a:spcAft>
                          <a:spcPts val="0"/>
                        </a:spcAft>
                        <a:buNone/>
                      </a:pPr>
                      <a:r>
                        <a:t/>
                      </a:r>
                      <a:endParaRPr sz="1300"/>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r>
              <a:tr h="296450">
                <a:tc>
                  <a:txBody>
                    <a:bodyPr/>
                    <a:lstStyle/>
                    <a:p>
                      <a:pPr indent="0" lvl="0" marL="0" marR="0" rtl="0" algn="l">
                        <a:spcBef>
                          <a:spcPts val="0"/>
                        </a:spcBef>
                        <a:spcAft>
                          <a:spcPts val="0"/>
                        </a:spcAft>
                        <a:buNone/>
                      </a:pPr>
                      <a:r>
                        <a:rPr lang="fr-FR" sz="1300"/>
                        <a:t>Nom</a:t>
                      </a:r>
                      <a:endParaRPr/>
                    </a:p>
                  </a:txBody>
                  <a:tcPr marT="45725" marB="45725" marR="91450" marL="91450"/>
                </a:tc>
                <a:tc>
                  <a:txBody>
                    <a:bodyPr/>
                    <a:lstStyle/>
                    <a:p>
                      <a:pPr indent="0" lvl="0" marL="0" marR="0" rtl="0" algn="l">
                        <a:spcBef>
                          <a:spcPts val="0"/>
                        </a:spcBef>
                        <a:spcAft>
                          <a:spcPts val="0"/>
                        </a:spcAft>
                        <a:buNone/>
                      </a:pPr>
                      <a:r>
                        <a:rPr lang="fr-FR" sz="1300"/>
                        <a:t>Durand</a:t>
                      </a:r>
                      <a:endParaRPr sz="1300"/>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r>
              <a:tr h="296450">
                <a:tc>
                  <a:txBody>
                    <a:bodyPr/>
                    <a:lstStyle/>
                    <a:p>
                      <a:pPr indent="0" lvl="0" marL="0" marR="0" rtl="0" algn="l">
                        <a:spcBef>
                          <a:spcPts val="0"/>
                        </a:spcBef>
                        <a:spcAft>
                          <a:spcPts val="0"/>
                        </a:spcAft>
                        <a:buNone/>
                      </a:pPr>
                      <a:r>
                        <a:rPr lang="fr-FR" sz="1300"/>
                        <a:t>Prénom</a:t>
                      </a:r>
                      <a:endParaRPr/>
                    </a:p>
                  </a:txBody>
                  <a:tcPr marT="45725" marB="45725" marR="91450" marL="91450"/>
                </a:tc>
                <a:tc>
                  <a:txBody>
                    <a:bodyPr/>
                    <a:lstStyle/>
                    <a:p>
                      <a:pPr indent="0" lvl="0" marL="0" marR="0" rtl="0" algn="l">
                        <a:spcBef>
                          <a:spcPts val="0"/>
                        </a:spcBef>
                        <a:spcAft>
                          <a:spcPts val="0"/>
                        </a:spcAft>
                        <a:buNone/>
                      </a:pPr>
                      <a:r>
                        <a:rPr lang="fr-FR" sz="1300"/>
                        <a:t>Bernard</a:t>
                      </a:r>
                      <a:endParaRPr sz="1300"/>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r>
              <a:tr h="296450">
                <a:tc>
                  <a:txBody>
                    <a:bodyPr/>
                    <a:lstStyle/>
                    <a:p>
                      <a:pPr indent="0" lvl="0" marL="0" marR="0" rtl="0" algn="l">
                        <a:spcBef>
                          <a:spcPts val="0"/>
                        </a:spcBef>
                        <a:spcAft>
                          <a:spcPts val="0"/>
                        </a:spcAft>
                        <a:buNone/>
                      </a:pPr>
                      <a:r>
                        <a:rPr lang="fr-FR" sz="1300"/>
                        <a:t>Date Naissance</a:t>
                      </a:r>
                      <a:endParaRPr/>
                    </a:p>
                  </a:txBody>
                  <a:tcPr marT="45725" marB="45725" marR="91450" marL="91450"/>
                </a:tc>
                <a:tc>
                  <a:txBody>
                    <a:bodyPr/>
                    <a:lstStyle/>
                    <a:p>
                      <a:pPr indent="0" lvl="0" marL="0" marR="0" rtl="0" algn="l">
                        <a:spcBef>
                          <a:spcPts val="0"/>
                        </a:spcBef>
                        <a:spcAft>
                          <a:spcPts val="0"/>
                        </a:spcAft>
                        <a:buNone/>
                      </a:pPr>
                      <a:r>
                        <a:rPr lang="fr-FR" sz="1300"/>
                        <a:t>1 janvier 1986</a:t>
                      </a:r>
                      <a:endParaRPr sz="1300"/>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r>
              <a:tr h="296450">
                <a:tc>
                  <a:txBody>
                    <a:bodyPr/>
                    <a:lstStyle/>
                    <a:p>
                      <a:pPr indent="0" lvl="0" marL="0" marR="0" rtl="0" algn="l">
                        <a:spcBef>
                          <a:spcPts val="0"/>
                        </a:spcBef>
                        <a:spcAft>
                          <a:spcPts val="0"/>
                        </a:spcAft>
                        <a:buNone/>
                      </a:pPr>
                      <a:r>
                        <a:rPr lang="fr-FR" sz="1300"/>
                        <a:t>Lieu</a:t>
                      </a:r>
                      <a:endParaRPr/>
                    </a:p>
                  </a:txBody>
                  <a:tcPr marT="45725" marB="45725" marR="91450" marL="91450"/>
                </a:tc>
                <a:tc>
                  <a:txBody>
                    <a:bodyPr/>
                    <a:lstStyle/>
                    <a:p>
                      <a:pPr indent="0" lvl="0" marL="0" marR="0" rtl="0" algn="l">
                        <a:spcBef>
                          <a:spcPts val="0"/>
                        </a:spcBef>
                        <a:spcAft>
                          <a:spcPts val="0"/>
                        </a:spcAft>
                        <a:buNone/>
                      </a:pPr>
                      <a:r>
                        <a:rPr lang="fr-FR" sz="1300"/>
                        <a:t>Perpignan </a:t>
                      </a:r>
                      <a:endParaRPr sz="1300"/>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r>
              <a:tr h="296450">
                <a:tc>
                  <a:txBody>
                    <a:bodyPr/>
                    <a:lstStyle/>
                    <a:p>
                      <a:pPr indent="0" lvl="0" marL="0" marR="0" rtl="0" algn="l">
                        <a:spcBef>
                          <a:spcPts val="0"/>
                        </a:spcBef>
                        <a:spcAft>
                          <a:spcPts val="0"/>
                        </a:spcAft>
                        <a:buNone/>
                      </a:pPr>
                      <a:r>
                        <a:rPr lang="fr-FR" sz="1300"/>
                        <a:t>Nationalité</a:t>
                      </a:r>
                      <a:endParaRPr/>
                    </a:p>
                  </a:txBody>
                  <a:tcPr marT="45725" marB="45725" marR="91450" marL="91450"/>
                </a:tc>
                <a:tc>
                  <a:txBody>
                    <a:bodyPr/>
                    <a:lstStyle/>
                    <a:p>
                      <a:pPr indent="0" lvl="0" marL="0" marR="0" rtl="0" algn="l">
                        <a:spcBef>
                          <a:spcPts val="0"/>
                        </a:spcBef>
                        <a:spcAft>
                          <a:spcPts val="0"/>
                        </a:spcAft>
                        <a:buNone/>
                      </a:pPr>
                      <a:r>
                        <a:rPr lang="fr-FR" sz="1300"/>
                        <a:t>Française</a:t>
                      </a:r>
                      <a:endParaRPr/>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r>
              <a:tr h="296450">
                <a:tc>
                  <a:txBody>
                    <a:bodyPr/>
                    <a:lstStyle/>
                    <a:p>
                      <a:pPr indent="0" lvl="0" marL="0" marR="0" rtl="0" algn="l">
                        <a:spcBef>
                          <a:spcPts val="0"/>
                        </a:spcBef>
                        <a:spcAft>
                          <a:spcPts val="0"/>
                        </a:spcAft>
                        <a:buNone/>
                      </a:pPr>
                      <a:r>
                        <a:rPr lang="fr-FR" sz="1300"/>
                        <a:t>Régime matrimonial</a:t>
                      </a:r>
                      <a:endParaRPr/>
                    </a:p>
                  </a:txBody>
                  <a:tcPr marT="45725" marB="45725" marR="91450" marL="91450"/>
                </a:tc>
                <a:tc>
                  <a:txBody>
                    <a:bodyPr/>
                    <a:lstStyle/>
                    <a:p>
                      <a:pPr indent="0" lvl="0" marL="0" marR="0" rtl="0" algn="l">
                        <a:spcBef>
                          <a:spcPts val="0"/>
                        </a:spcBef>
                        <a:spcAft>
                          <a:spcPts val="0"/>
                        </a:spcAft>
                        <a:buNone/>
                      </a:pPr>
                      <a:r>
                        <a:rPr lang="fr-FR" sz="1300"/>
                        <a:t>Célibataire</a:t>
                      </a:r>
                      <a:endParaRPr/>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r>
              <a:tr h="296450">
                <a:tc>
                  <a:txBody>
                    <a:bodyPr/>
                    <a:lstStyle/>
                    <a:p>
                      <a:pPr indent="0" lvl="0" marL="0" marR="0" rtl="0" algn="l">
                        <a:spcBef>
                          <a:spcPts val="0"/>
                        </a:spcBef>
                        <a:spcAft>
                          <a:spcPts val="0"/>
                        </a:spcAft>
                        <a:buNone/>
                      </a:pPr>
                      <a:r>
                        <a:rPr lang="fr-FR" sz="1300"/>
                        <a:t>Enfants</a:t>
                      </a:r>
                      <a:endParaRPr/>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r>
              <a:tr h="296450">
                <a:tc>
                  <a:txBody>
                    <a:bodyPr/>
                    <a:lstStyle/>
                    <a:p>
                      <a:pPr indent="0" lvl="0" marL="0" marR="0" rtl="0" algn="l">
                        <a:spcBef>
                          <a:spcPts val="0"/>
                        </a:spcBef>
                        <a:spcAft>
                          <a:spcPts val="0"/>
                        </a:spcAft>
                        <a:buNone/>
                      </a:pPr>
                      <a:r>
                        <a:rPr lang="fr-FR" sz="1300"/>
                        <a:t>Employeur</a:t>
                      </a:r>
                      <a:endParaRPr/>
                    </a:p>
                  </a:txBody>
                  <a:tcPr marT="45725" marB="45725" marR="91450" marL="91450"/>
                </a:tc>
                <a:tc>
                  <a:txBody>
                    <a:bodyPr/>
                    <a:lstStyle/>
                    <a:p>
                      <a:pPr indent="0" lvl="0" marL="0" marR="0" rtl="0" algn="l">
                        <a:spcBef>
                          <a:spcPts val="0"/>
                        </a:spcBef>
                        <a:spcAft>
                          <a:spcPts val="0"/>
                        </a:spcAft>
                        <a:buNone/>
                      </a:pPr>
                      <a:r>
                        <a:rPr lang="fr-FR" sz="1300"/>
                        <a:t>Ministère de l’intérieur </a:t>
                      </a:r>
                      <a:endParaRPr sz="1300"/>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r>
              <a:tr h="296450">
                <a:tc>
                  <a:txBody>
                    <a:bodyPr/>
                    <a:lstStyle/>
                    <a:p>
                      <a:pPr indent="0" lvl="0" marL="0" marR="0" rtl="0" algn="l">
                        <a:spcBef>
                          <a:spcPts val="0"/>
                        </a:spcBef>
                        <a:spcAft>
                          <a:spcPts val="0"/>
                        </a:spcAft>
                        <a:buNone/>
                      </a:pPr>
                      <a:r>
                        <a:rPr lang="fr-FR" sz="1300"/>
                        <a:t>Fonction</a:t>
                      </a:r>
                      <a:endParaRPr/>
                    </a:p>
                  </a:txBody>
                  <a:tcPr marT="45725" marB="45725" marR="91450" marL="91450"/>
                </a:tc>
                <a:tc>
                  <a:txBody>
                    <a:bodyPr/>
                    <a:lstStyle/>
                    <a:p>
                      <a:pPr indent="0" lvl="0" marL="0" marR="0" rtl="0" algn="l">
                        <a:spcBef>
                          <a:spcPts val="0"/>
                        </a:spcBef>
                        <a:spcAft>
                          <a:spcPts val="0"/>
                        </a:spcAft>
                        <a:buNone/>
                      </a:pPr>
                      <a:r>
                        <a:rPr lang="fr-FR" sz="1300"/>
                        <a:t>Policier</a:t>
                      </a:r>
                      <a:endParaRPr sz="1300"/>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r>
              <a:tr h="296450">
                <a:tc>
                  <a:txBody>
                    <a:bodyPr/>
                    <a:lstStyle/>
                    <a:p>
                      <a:pPr indent="0" lvl="0" marL="0" marR="0" rtl="0" algn="l">
                        <a:lnSpc>
                          <a:spcPct val="100000"/>
                        </a:lnSpc>
                        <a:spcBef>
                          <a:spcPts val="0"/>
                        </a:spcBef>
                        <a:spcAft>
                          <a:spcPts val="0"/>
                        </a:spcAft>
                        <a:buClr>
                          <a:schemeClr val="dk1"/>
                        </a:buClr>
                        <a:buSzPts val="1300"/>
                        <a:buFont typeface="Century Gothic"/>
                        <a:buNone/>
                      </a:pPr>
                      <a:r>
                        <a:rPr lang="fr-FR" sz="1300"/>
                        <a:t>Contrat</a:t>
                      </a:r>
                      <a:endParaRPr/>
                    </a:p>
                  </a:txBody>
                  <a:tcPr marT="45725" marB="45725" marR="91450" marL="91450"/>
                </a:tc>
                <a:tc>
                  <a:txBody>
                    <a:bodyPr/>
                    <a:lstStyle/>
                    <a:p>
                      <a:pPr indent="0" lvl="0" marL="0" marR="0" rtl="0" algn="l">
                        <a:spcBef>
                          <a:spcPts val="0"/>
                        </a:spcBef>
                        <a:spcAft>
                          <a:spcPts val="0"/>
                        </a:spcAft>
                        <a:buNone/>
                      </a:pPr>
                      <a:r>
                        <a:rPr lang="fr-FR" sz="1300"/>
                        <a:t>CDI</a:t>
                      </a:r>
                      <a:endParaRPr/>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r>
              <a:tr h="296450">
                <a:tc>
                  <a:txBody>
                    <a:bodyPr/>
                    <a:lstStyle/>
                    <a:p>
                      <a:pPr indent="0" lvl="0" marL="0" marR="0" rtl="0" algn="l">
                        <a:lnSpc>
                          <a:spcPct val="100000"/>
                        </a:lnSpc>
                        <a:spcBef>
                          <a:spcPts val="0"/>
                        </a:spcBef>
                        <a:spcAft>
                          <a:spcPts val="0"/>
                        </a:spcAft>
                        <a:buClr>
                          <a:schemeClr val="dk1"/>
                        </a:buClr>
                        <a:buSzPts val="1300"/>
                        <a:buFont typeface="Century Gothic"/>
                        <a:buNone/>
                      </a:pPr>
                      <a:r>
                        <a:rPr lang="fr-FR" sz="1300"/>
                        <a:t>Date Embauche</a:t>
                      </a:r>
                      <a:endParaRPr/>
                    </a:p>
                  </a:txBody>
                  <a:tcPr marT="45725" marB="45725" marR="91450" marL="91450"/>
                </a:tc>
                <a:tc>
                  <a:txBody>
                    <a:bodyPr/>
                    <a:lstStyle/>
                    <a:p>
                      <a:pPr indent="0" lvl="0" marL="0" marR="0" rtl="0" algn="l">
                        <a:spcBef>
                          <a:spcPts val="0"/>
                        </a:spcBef>
                        <a:spcAft>
                          <a:spcPts val="0"/>
                        </a:spcAft>
                        <a:buNone/>
                      </a:pPr>
                      <a:r>
                        <a:rPr lang="fr-FR" sz="1300"/>
                        <a:t>1</a:t>
                      </a:r>
                      <a:r>
                        <a:rPr baseline="30000" lang="fr-FR" sz="1300"/>
                        <a:t>er</a:t>
                      </a:r>
                      <a:r>
                        <a:rPr lang="fr-FR" sz="1300"/>
                        <a:t> septembre 2001</a:t>
                      </a:r>
                      <a:endParaRPr sz="1300"/>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r>
              <a:tr h="296450">
                <a:tc>
                  <a:txBody>
                    <a:bodyPr/>
                    <a:lstStyle/>
                    <a:p>
                      <a:pPr indent="0" lvl="0" marL="0" marR="0" rtl="0" algn="l">
                        <a:lnSpc>
                          <a:spcPct val="100000"/>
                        </a:lnSpc>
                        <a:spcBef>
                          <a:spcPts val="0"/>
                        </a:spcBef>
                        <a:spcAft>
                          <a:spcPts val="0"/>
                        </a:spcAft>
                        <a:buClr>
                          <a:schemeClr val="dk1"/>
                        </a:buClr>
                        <a:buSzPts val="1300"/>
                        <a:buFont typeface="Century Gothic"/>
                        <a:buNone/>
                      </a:pPr>
                      <a:r>
                        <a:rPr lang="fr-FR" sz="1300"/>
                        <a:t>Salaire net mensuel</a:t>
                      </a:r>
                      <a:endParaRPr/>
                    </a:p>
                  </a:txBody>
                  <a:tcPr marT="45725" marB="45725" marR="91450" marL="91450"/>
                </a:tc>
                <a:tc>
                  <a:txBody>
                    <a:bodyPr/>
                    <a:lstStyle/>
                    <a:p>
                      <a:pPr indent="0" lvl="0" marL="0" marR="0" rtl="0" algn="l">
                        <a:spcBef>
                          <a:spcPts val="0"/>
                        </a:spcBef>
                        <a:spcAft>
                          <a:spcPts val="0"/>
                        </a:spcAft>
                        <a:buNone/>
                      </a:pPr>
                      <a:r>
                        <a:rPr lang="fr-FR" sz="1300"/>
                        <a:t>2200</a:t>
                      </a:r>
                      <a:endParaRPr sz="1300"/>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r>
              <a:tr h="296450">
                <a:tc>
                  <a:txBody>
                    <a:bodyPr/>
                    <a:lstStyle/>
                    <a:p>
                      <a:pPr indent="0" lvl="0" marL="0" marR="0" rtl="0" algn="l">
                        <a:lnSpc>
                          <a:spcPct val="100000"/>
                        </a:lnSpc>
                        <a:spcBef>
                          <a:spcPts val="0"/>
                        </a:spcBef>
                        <a:spcAft>
                          <a:spcPts val="0"/>
                        </a:spcAft>
                        <a:buClr>
                          <a:schemeClr val="dk1"/>
                        </a:buClr>
                        <a:buSzPts val="1300"/>
                        <a:buFont typeface="Century Gothic"/>
                        <a:buNone/>
                      </a:pPr>
                      <a:r>
                        <a:rPr lang="fr-FR" sz="1300"/>
                        <a:t>Autres salaires</a:t>
                      </a:r>
                      <a:endParaRPr/>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c>
                  <a:txBody>
                    <a:bodyPr/>
                    <a:lstStyle/>
                    <a:p>
                      <a:pPr indent="0" lvl="0" marL="0" marR="0" rtl="0" algn="l">
                        <a:spcBef>
                          <a:spcPts val="0"/>
                        </a:spcBef>
                        <a:spcAft>
                          <a:spcPts val="0"/>
                        </a:spcAft>
                        <a:buNone/>
                      </a:pPr>
                      <a:r>
                        <a:t/>
                      </a:r>
                      <a:endParaRPr sz="1300"/>
                    </a:p>
                  </a:txBody>
                  <a:tcPr marT="45725" marB="45725" marR="91450" marL="91450"/>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0"/>
          <p:cNvSpPr/>
          <p:nvPr/>
        </p:nvSpPr>
        <p:spPr>
          <a:xfrm>
            <a:off x="-3382" y="-1"/>
            <a:ext cx="4710464" cy="3730337"/>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98" name="Google Shape;98;p20"/>
          <p:cNvSpPr txBox="1"/>
          <p:nvPr/>
        </p:nvSpPr>
        <p:spPr>
          <a:xfrm>
            <a:off x="8484871" y="4824012"/>
            <a:ext cx="181150" cy="161587"/>
          </a:xfrm>
          <a:prstGeom prst="rect">
            <a:avLst/>
          </a:prstGeom>
          <a:noFill/>
          <a:ln>
            <a:noFill/>
          </a:ln>
        </p:spPr>
        <p:txBody>
          <a:bodyPr anchorCtr="0" anchor="b" bIns="34275" lIns="68575" spcFirstLastPara="1" rIns="68575" wrap="square" tIns="34275">
            <a:noAutofit/>
          </a:bodyPr>
          <a:lstStyle/>
          <a:p>
            <a:pPr indent="0" lvl="0" marL="0" marR="0" rtl="0" algn="l">
              <a:spcBef>
                <a:spcPts val="0"/>
              </a:spcBef>
              <a:spcAft>
                <a:spcPts val="0"/>
              </a:spcAft>
              <a:buNone/>
            </a:pPr>
            <a:fld id="{00000000-1234-1234-1234-123412341234}" type="slidenum">
              <a:rPr lang="fr-FR" sz="600">
                <a:solidFill>
                  <a:schemeClr val="dk1"/>
                </a:solidFill>
                <a:latin typeface="Century Gothic"/>
                <a:ea typeface="Century Gothic"/>
                <a:cs typeface="Century Gothic"/>
                <a:sym typeface="Century Gothic"/>
              </a:rPr>
              <a:t>‹#›</a:t>
            </a:fld>
            <a:endParaRPr sz="600">
              <a:solidFill>
                <a:schemeClr val="dk1"/>
              </a:solidFill>
              <a:latin typeface="Century Gothic"/>
              <a:ea typeface="Century Gothic"/>
              <a:cs typeface="Century Gothic"/>
              <a:sym typeface="Century Gothic"/>
            </a:endParaRPr>
          </a:p>
        </p:txBody>
      </p:sp>
      <p:cxnSp>
        <p:nvCxnSpPr>
          <p:cNvPr id="99" name="Google Shape;99;p20"/>
          <p:cNvCxnSpPr/>
          <p:nvPr/>
        </p:nvCxnSpPr>
        <p:spPr>
          <a:xfrm>
            <a:off x="8666572" y="4911693"/>
            <a:ext cx="477428" cy="0"/>
          </a:xfrm>
          <a:prstGeom prst="straightConnector1">
            <a:avLst/>
          </a:prstGeom>
          <a:noFill/>
          <a:ln cap="flat" cmpd="sng" w="57150">
            <a:solidFill>
              <a:srgbClr val="44A437"/>
            </a:solidFill>
            <a:prstDash val="solid"/>
            <a:miter lim="800000"/>
            <a:headEnd len="sm" w="sm" type="none"/>
            <a:tailEnd len="sm" w="sm" type="none"/>
          </a:ln>
        </p:spPr>
      </p:cxnSp>
      <p:sp>
        <p:nvSpPr>
          <p:cNvPr id="100" name="Google Shape;100;p20"/>
          <p:cNvSpPr/>
          <p:nvPr/>
        </p:nvSpPr>
        <p:spPr>
          <a:xfrm>
            <a:off x="6021782" y="527251"/>
            <a:ext cx="2883504" cy="3877985"/>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lang="fr-FR" sz="1200">
                <a:solidFill>
                  <a:schemeClr val="lt1"/>
                </a:solidFill>
                <a:latin typeface="Century Gothic"/>
                <a:ea typeface="Century Gothic"/>
                <a:cs typeface="Century Gothic"/>
                <a:sym typeface="Century Gothic"/>
              </a:rPr>
              <a:t>PROJET &amp; REFLEXION PERSONNEL:</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Division d’appartements sur une maison en nu propriété (15*8,5)</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Lieu à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Superficie Actuelle : T4 130m²</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Données:</a:t>
            </a:r>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ST INSIDE (cabinet d’architecture et décoration d’intérieure)</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La Centrale de Financement Aix</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Caisse d’Epargne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Dead Line: 31 janvier 2018</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p:txBody>
      </p:sp>
      <p:pic>
        <p:nvPicPr>
          <p:cNvPr id="101" name="Google Shape;101;p20"/>
          <p:cNvPicPr preferRelativeResize="0"/>
          <p:nvPr>
            <p:ph idx="2" type="pic"/>
          </p:nvPr>
        </p:nvPicPr>
        <p:blipFill rotWithShape="1">
          <a:blip r:embed="rId3">
            <a:alphaModFix/>
          </a:blip>
          <a:srcRect b="-16871" l="0" r="0" t="182"/>
          <a:stretch/>
        </p:blipFill>
        <p:spPr>
          <a:xfrm>
            <a:off x="0" y="-20782"/>
            <a:ext cx="9144000" cy="6037118"/>
          </a:xfrm>
          <a:prstGeom prst="rect">
            <a:avLst/>
          </a:prstGeom>
          <a:noFill/>
          <a:ln>
            <a:noFill/>
          </a:ln>
        </p:spPr>
      </p:pic>
      <p:sp>
        <p:nvSpPr>
          <p:cNvPr id="102" name="Google Shape;102;p20"/>
          <p:cNvSpPr/>
          <p:nvPr/>
        </p:nvSpPr>
        <p:spPr>
          <a:xfrm>
            <a:off x="-3382" y="-153596"/>
            <a:ext cx="9832591" cy="5301859"/>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103" name="Google Shape;103;p20"/>
          <p:cNvSpPr txBox="1"/>
          <p:nvPr/>
        </p:nvSpPr>
        <p:spPr>
          <a:xfrm>
            <a:off x="427452" y="185026"/>
            <a:ext cx="8716548" cy="495168"/>
          </a:xfrm>
          <a:prstGeom prst="rect">
            <a:avLst/>
          </a:prstGeom>
          <a:noFill/>
          <a:ln>
            <a:noFill/>
          </a:ln>
        </p:spPr>
        <p:txBody>
          <a:bodyPr anchorCtr="0" anchor="t" bIns="17150" lIns="34275" spcFirstLastPara="1" rIns="34275" wrap="square" tIns="102875">
            <a:noAutofit/>
          </a:bodyPr>
          <a:lstStyle/>
          <a:p>
            <a:pPr indent="0" lvl="0" marL="0" marR="0" rtl="0" algn="l">
              <a:lnSpc>
                <a:spcPct val="90000"/>
              </a:lnSpc>
              <a:spcBef>
                <a:spcPts val="0"/>
              </a:spcBef>
              <a:spcAft>
                <a:spcPts val="0"/>
              </a:spcAft>
              <a:buNone/>
            </a:pPr>
            <a:r>
              <a:rPr b="1" lang="fr-FR" sz="2700">
                <a:solidFill>
                  <a:schemeClr val="lt1"/>
                </a:solidFill>
                <a:latin typeface="Century Gothic"/>
                <a:ea typeface="Century Gothic"/>
                <a:cs typeface="Century Gothic"/>
                <a:sym typeface="Century Gothic"/>
              </a:rPr>
              <a:t>Situation Financière––</a:t>
            </a:r>
            <a:endParaRPr b="1" sz="2700">
              <a:solidFill>
                <a:schemeClr val="lt1"/>
              </a:solidFill>
              <a:latin typeface="Century Gothic"/>
              <a:ea typeface="Century Gothic"/>
              <a:cs typeface="Century Gothic"/>
              <a:sym typeface="Century Gothic"/>
            </a:endParaRPr>
          </a:p>
        </p:txBody>
      </p:sp>
      <p:cxnSp>
        <p:nvCxnSpPr>
          <p:cNvPr id="104" name="Google Shape;104;p20"/>
          <p:cNvCxnSpPr/>
          <p:nvPr/>
        </p:nvCxnSpPr>
        <p:spPr>
          <a:xfrm>
            <a:off x="477429" y="775447"/>
            <a:ext cx="5827577" cy="0"/>
          </a:xfrm>
          <a:prstGeom prst="straightConnector1">
            <a:avLst/>
          </a:prstGeom>
          <a:noFill/>
          <a:ln cap="flat" cmpd="sng" w="57150">
            <a:solidFill>
              <a:srgbClr val="92D050"/>
            </a:solidFill>
            <a:prstDash val="solid"/>
            <a:miter lim="800000"/>
            <a:headEnd len="sm" w="sm" type="none"/>
            <a:tailEnd len="sm" w="sm" type="none"/>
          </a:ln>
        </p:spPr>
      </p:cxnSp>
      <p:cxnSp>
        <p:nvCxnSpPr>
          <p:cNvPr id="105" name="Google Shape;105;p20"/>
          <p:cNvCxnSpPr/>
          <p:nvPr/>
        </p:nvCxnSpPr>
        <p:spPr>
          <a:xfrm>
            <a:off x="8666572" y="4999710"/>
            <a:ext cx="477428" cy="0"/>
          </a:xfrm>
          <a:prstGeom prst="straightConnector1">
            <a:avLst/>
          </a:prstGeom>
          <a:noFill/>
          <a:ln cap="flat" cmpd="sng" w="57150">
            <a:solidFill>
              <a:srgbClr val="92D050"/>
            </a:solidFill>
            <a:prstDash val="solid"/>
            <a:miter lim="800000"/>
            <a:headEnd len="sm" w="sm" type="none"/>
            <a:tailEnd len="sm" w="sm" type="none"/>
          </a:ln>
        </p:spPr>
      </p:cxnSp>
      <p:graphicFrame>
        <p:nvGraphicFramePr>
          <p:cNvPr id="106" name="Google Shape;106;p20"/>
          <p:cNvGraphicFramePr/>
          <p:nvPr/>
        </p:nvGraphicFramePr>
        <p:xfrm>
          <a:off x="477429" y="1030957"/>
          <a:ext cx="3000000" cy="3000000"/>
        </p:xfrm>
        <a:graphic>
          <a:graphicData uri="http://schemas.openxmlformats.org/drawingml/2006/table">
            <a:tbl>
              <a:tblPr bandRow="1" firstRow="1">
                <a:noFill/>
                <a:tableStyleId>{89B51603-FAAF-468A-AE53-D6085CEEF14F}</a:tableStyleId>
              </a:tblPr>
              <a:tblGrid>
                <a:gridCol w="3273900"/>
                <a:gridCol w="2822100"/>
              </a:tblGrid>
              <a:tr h="329525">
                <a:tc gridSpan="2">
                  <a:txBody>
                    <a:bodyPr/>
                    <a:lstStyle/>
                    <a:p>
                      <a:pPr indent="0" lvl="0" marL="0" marR="0" rtl="0" algn="ctr">
                        <a:spcBef>
                          <a:spcPts val="0"/>
                        </a:spcBef>
                        <a:spcAft>
                          <a:spcPts val="0"/>
                        </a:spcAft>
                        <a:buNone/>
                      </a:pPr>
                      <a:r>
                        <a:rPr lang="fr-FR" sz="1300"/>
                        <a:t>Epargne</a:t>
                      </a:r>
                      <a:endParaRPr/>
                    </a:p>
                  </a:txBody>
                  <a:tcPr marT="45725" marB="45725" marR="91450" marL="91450"/>
                </a:tc>
                <a:tc hMerge="1"/>
              </a:tr>
              <a:tr h="306150">
                <a:tc>
                  <a:txBody>
                    <a:bodyPr/>
                    <a:lstStyle/>
                    <a:p>
                      <a:pPr indent="0" lvl="0" marL="0" marR="0" rtl="0" algn="l">
                        <a:spcBef>
                          <a:spcPts val="0"/>
                        </a:spcBef>
                        <a:spcAft>
                          <a:spcPts val="0"/>
                        </a:spcAft>
                        <a:buNone/>
                      </a:pPr>
                      <a:r>
                        <a:rPr lang="fr-FR" sz="1300"/>
                        <a:t>Compte courant</a:t>
                      </a:r>
                      <a:endParaRPr/>
                    </a:p>
                  </a:txBody>
                  <a:tcPr marT="45725" marB="45725" marR="91450" marL="91450"/>
                </a:tc>
                <a:tc>
                  <a:txBody>
                    <a:bodyPr/>
                    <a:lstStyle/>
                    <a:p>
                      <a:pPr indent="0" lvl="0" marL="0" marR="0" rtl="0" algn="l">
                        <a:spcBef>
                          <a:spcPts val="0"/>
                        </a:spcBef>
                        <a:spcAft>
                          <a:spcPts val="0"/>
                        </a:spcAft>
                        <a:buNone/>
                      </a:pPr>
                      <a:r>
                        <a:rPr lang="fr-FR" sz="1300"/>
                        <a:t>0</a:t>
                      </a:r>
                      <a:endParaRPr/>
                    </a:p>
                  </a:txBody>
                  <a:tcPr marT="45725" marB="45725" marR="91450" marL="91450"/>
                </a:tc>
              </a:tr>
              <a:tr h="306150">
                <a:tc>
                  <a:txBody>
                    <a:bodyPr/>
                    <a:lstStyle/>
                    <a:p>
                      <a:pPr indent="0" lvl="0" marL="0" marR="0" rtl="0" algn="l">
                        <a:spcBef>
                          <a:spcPts val="0"/>
                        </a:spcBef>
                        <a:spcAft>
                          <a:spcPts val="0"/>
                        </a:spcAft>
                        <a:buNone/>
                      </a:pPr>
                      <a:r>
                        <a:rPr lang="fr-FR" sz="1300"/>
                        <a:t>LPP</a:t>
                      </a:r>
                      <a:endParaRPr sz="1300"/>
                    </a:p>
                  </a:txBody>
                  <a:tcPr marT="45725" marB="45725" marR="91450" marL="91450"/>
                </a:tc>
                <a:tc>
                  <a:txBody>
                    <a:bodyPr/>
                    <a:lstStyle/>
                    <a:p>
                      <a:pPr indent="0" lvl="0" marL="0" marR="0" rtl="0" algn="l">
                        <a:spcBef>
                          <a:spcPts val="0"/>
                        </a:spcBef>
                        <a:spcAft>
                          <a:spcPts val="0"/>
                        </a:spcAft>
                        <a:buNone/>
                      </a:pPr>
                      <a:r>
                        <a:rPr lang="fr-FR" sz="1300"/>
                        <a:t>12 000€</a:t>
                      </a:r>
                      <a:endParaRPr sz="1300"/>
                    </a:p>
                  </a:txBody>
                  <a:tcPr marT="45725" marB="45725" marR="91450" marL="91450"/>
                </a:tc>
              </a:tr>
              <a:tr h="306150">
                <a:tc>
                  <a:txBody>
                    <a:bodyPr/>
                    <a:lstStyle/>
                    <a:p>
                      <a:pPr indent="0" lvl="0" marL="0" marR="0" rtl="0" algn="l">
                        <a:spcBef>
                          <a:spcPts val="0"/>
                        </a:spcBef>
                        <a:spcAft>
                          <a:spcPts val="0"/>
                        </a:spcAft>
                        <a:buNone/>
                      </a:pPr>
                      <a:r>
                        <a:rPr lang="fr-FR" sz="1300"/>
                        <a:t>Livret</a:t>
                      </a:r>
                      <a:r>
                        <a:rPr lang="fr-FR" sz="1300"/>
                        <a:t> A</a:t>
                      </a:r>
                      <a:endParaRPr sz="1300"/>
                    </a:p>
                  </a:txBody>
                  <a:tcPr marT="45725" marB="45725" marR="91450" marL="91450"/>
                </a:tc>
                <a:tc>
                  <a:txBody>
                    <a:bodyPr/>
                    <a:lstStyle/>
                    <a:p>
                      <a:pPr indent="0" lvl="0" marL="0" marR="0" rtl="0" algn="l">
                        <a:spcBef>
                          <a:spcPts val="0"/>
                        </a:spcBef>
                        <a:spcAft>
                          <a:spcPts val="0"/>
                        </a:spcAft>
                        <a:buNone/>
                      </a:pPr>
                      <a:r>
                        <a:rPr lang="fr-FR" sz="1300"/>
                        <a:t>5</a:t>
                      </a:r>
                      <a:r>
                        <a:rPr lang="fr-FR" sz="1300"/>
                        <a:t> 400€</a:t>
                      </a:r>
                      <a:endParaRPr sz="1300"/>
                    </a:p>
                  </a:txBody>
                  <a:tcPr marT="45725" marB="45725" marR="91450" marL="91450"/>
                </a:tc>
              </a:tr>
              <a:tr h="306150">
                <a:tc>
                  <a:txBody>
                    <a:bodyPr/>
                    <a:lstStyle/>
                    <a:p>
                      <a:pPr indent="0" lvl="0" marL="0" marR="0" rtl="0" algn="l">
                        <a:spcBef>
                          <a:spcPts val="0"/>
                        </a:spcBef>
                        <a:spcAft>
                          <a:spcPts val="0"/>
                        </a:spcAft>
                        <a:buNone/>
                      </a:pPr>
                      <a:r>
                        <a:rPr lang="fr-FR" sz="1300"/>
                        <a:t>Autres</a:t>
                      </a:r>
                      <a:endParaRPr/>
                    </a:p>
                  </a:txBody>
                  <a:tcPr marT="45725" marB="45725" marR="91450" marL="91450"/>
                </a:tc>
                <a:tc>
                  <a:txBody>
                    <a:bodyPr/>
                    <a:lstStyle/>
                    <a:p>
                      <a:pPr indent="0" lvl="0" marL="0" marR="0" rtl="0" algn="l">
                        <a:spcBef>
                          <a:spcPts val="0"/>
                        </a:spcBef>
                        <a:spcAft>
                          <a:spcPts val="0"/>
                        </a:spcAft>
                        <a:buNone/>
                      </a:pPr>
                      <a:r>
                        <a:rPr lang="fr-FR" sz="1300"/>
                        <a:t>0</a:t>
                      </a:r>
                      <a:endParaRPr/>
                    </a:p>
                  </a:txBody>
                  <a:tcPr marT="45725" marB="45725" marR="91450" marL="91450"/>
                </a:tc>
              </a:tr>
              <a:tr h="306150">
                <a:tc>
                  <a:txBody>
                    <a:bodyPr/>
                    <a:lstStyle/>
                    <a:p>
                      <a:pPr indent="0" lvl="0" marL="0" marR="0" rtl="0" algn="l">
                        <a:spcBef>
                          <a:spcPts val="0"/>
                        </a:spcBef>
                        <a:spcAft>
                          <a:spcPts val="0"/>
                        </a:spcAft>
                        <a:buNone/>
                      </a:pPr>
                      <a:r>
                        <a:rPr lang="fr-FR" sz="1300"/>
                        <a:t>Total</a:t>
                      </a:r>
                      <a:endParaRPr/>
                    </a:p>
                  </a:txBody>
                  <a:tcPr marT="45725" marB="45725" marR="91450" marL="91450"/>
                </a:tc>
                <a:tc>
                  <a:txBody>
                    <a:bodyPr/>
                    <a:lstStyle/>
                    <a:p>
                      <a:pPr indent="0" lvl="0" marL="0" marR="0" rtl="0" algn="l">
                        <a:spcBef>
                          <a:spcPts val="0"/>
                        </a:spcBef>
                        <a:spcAft>
                          <a:spcPts val="0"/>
                        </a:spcAft>
                        <a:buNone/>
                      </a:pPr>
                      <a:r>
                        <a:rPr lang="fr-FR" sz="1300"/>
                        <a:t>17 400€</a:t>
                      </a:r>
                      <a:endParaRPr sz="1300"/>
                    </a:p>
                  </a:txBody>
                  <a:tcPr marT="45725" marB="45725" marR="91450" marL="91450"/>
                </a:tc>
              </a:tr>
            </a:tbl>
          </a:graphicData>
        </a:graphic>
      </p:graphicFrame>
      <p:graphicFrame>
        <p:nvGraphicFramePr>
          <p:cNvPr id="107" name="Google Shape;107;p20"/>
          <p:cNvGraphicFramePr/>
          <p:nvPr/>
        </p:nvGraphicFramePr>
        <p:xfrm>
          <a:off x="477429" y="3040965"/>
          <a:ext cx="3000000" cy="3000000"/>
        </p:xfrm>
        <a:graphic>
          <a:graphicData uri="http://schemas.openxmlformats.org/drawingml/2006/table">
            <a:tbl>
              <a:tblPr bandRow="1" firstRow="1">
                <a:noFill/>
                <a:tableStyleId>{89B51603-FAAF-468A-AE53-D6085CEEF14F}</a:tableStyleId>
              </a:tblPr>
              <a:tblGrid>
                <a:gridCol w="3048000"/>
                <a:gridCol w="3048000"/>
              </a:tblGrid>
              <a:tr h="165100">
                <a:tc gridSpan="2">
                  <a:txBody>
                    <a:bodyPr/>
                    <a:lstStyle/>
                    <a:p>
                      <a:pPr indent="0" lvl="0" marL="0" marR="0" rtl="0" algn="ctr">
                        <a:spcBef>
                          <a:spcPts val="0"/>
                        </a:spcBef>
                        <a:spcAft>
                          <a:spcPts val="0"/>
                        </a:spcAft>
                        <a:buNone/>
                      </a:pPr>
                      <a:r>
                        <a:rPr lang="fr-FR" sz="1300"/>
                        <a:t>Revenus locatifs actuels</a:t>
                      </a:r>
                      <a:endParaRPr/>
                    </a:p>
                  </a:txBody>
                  <a:tcPr marT="45725" marB="45725" marR="91450" marL="91450"/>
                </a:tc>
                <a:tc hMerge="1"/>
              </a:tr>
              <a:tr h="370850">
                <a:tc>
                  <a:txBody>
                    <a:bodyPr/>
                    <a:lstStyle/>
                    <a:p>
                      <a:pPr indent="0" lvl="0" marL="0" marR="0" rtl="0" algn="l">
                        <a:spcBef>
                          <a:spcPts val="0"/>
                        </a:spcBef>
                        <a:spcAft>
                          <a:spcPts val="0"/>
                        </a:spcAft>
                        <a:buNone/>
                      </a:pPr>
                      <a:r>
                        <a:rPr lang="fr-FR" sz="1300"/>
                        <a:t>Total</a:t>
                      </a:r>
                      <a:endParaRPr/>
                    </a:p>
                  </a:txBody>
                  <a:tcPr marT="45725" marB="45725" marR="91450" marL="91450"/>
                </a:tc>
                <a:tc>
                  <a:txBody>
                    <a:bodyPr/>
                    <a:lstStyle/>
                    <a:p>
                      <a:pPr indent="0" lvl="0" marL="0" marR="0" rtl="0" algn="l">
                        <a:spcBef>
                          <a:spcPts val="0"/>
                        </a:spcBef>
                        <a:spcAft>
                          <a:spcPts val="0"/>
                        </a:spcAft>
                        <a:buNone/>
                      </a:pPr>
                      <a:r>
                        <a:rPr lang="fr-FR" sz="1300"/>
                        <a:t>0</a:t>
                      </a:r>
                      <a:endParaRPr/>
                    </a:p>
                  </a:txBody>
                  <a:tcPr marT="45725" marB="45725" marR="91450" marL="91450"/>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1"/>
          <p:cNvSpPr/>
          <p:nvPr/>
        </p:nvSpPr>
        <p:spPr>
          <a:xfrm>
            <a:off x="-3382" y="-1"/>
            <a:ext cx="4710464" cy="3730337"/>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114" name="Google Shape;114;p21"/>
          <p:cNvSpPr txBox="1"/>
          <p:nvPr/>
        </p:nvSpPr>
        <p:spPr>
          <a:xfrm>
            <a:off x="8484871" y="4824012"/>
            <a:ext cx="181150" cy="161587"/>
          </a:xfrm>
          <a:prstGeom prst="rect">
            <a:avLst/>
          </a:prstGeom>
          <a:noFill/>
          <a:ln>
            <a:noFill/>
          </a:ln>
        </p:spPr>
        <p:txBody>
          <a:bodyPr anchorCtr="0" anchor="b" bIns="34275" lIns="68575" spcFirstLastPara="1" rIns="68575" wrap="square" tIns="34275">
            <a:noAutofit/>
          </a:bodyPr>
          <a:lstStyle/>
          <a:p>
            <a:pPr indent="0" lvl="0" marL="0" marR="0" rtl="0" algn="l">
              <a:spcBef>
                <a:spcPts val="0"/>
              </a:spcBef>
              <a:spcAft>
                <a:spcPts val="0"/>
              </a:spcAft>
              <a:buNone/>
            </a:pPr>
            <a:fld id="{00000000-1234-1234-1234-123412341234}" type="slidenum">
              <a:rPr lang="fr-FR" sz="600">
                <a:solidFill>
                  <a:schemeClr val="dk1"/>
                </a:solidFill>
                <a:latin typeface="Century Gothic"/>
                <a:ea typeface="Century Gothic"/>
                <a:cs typeface="Century Gothic"/>
                <a:sym typeface="Century Gothic"/>
              </a:rPr>
              <a:t>‹#›</a:t>
            </a:fld>
            <a:endParaRPr sz="600">
              <a:solidFill>
                <a:schemeClr val="dk1"/>
              </a:solidFill>
              <a:latin typeface="Century Gothic"/>
              <a:ea typeface="Century Gothic"/>
              <a:cs typeface="Century Gothic"/>
              <a:sym typeface="Century Gothic"/>
            </a:endParaRPr>
          </a:p>
        </p:txBody>
      </p:sp>
      <p:cxnSp>
        <p:nvCxnSpPr>
          <p:cNvPr id="115" name="Google Shape;115;p21"/>
          <p:cNvCxnSpPr/>
          <p:nvPr/>
        </p:nvCxnSpPr>
        <p:spPr>
          <a:xfrm>
            <a:off x="8666572" y="4911693"/>
            <a:ext cx="477428" cy="0"/>
          </a:xfrm>
          <a:prstGeom prst="straightConnector1">
            <a:avLst/>
          </a:prstGeom>
          <a:noFill/>
          <a:ln cap="flat" cmpd="sng" w="57150">
            <a:solidFill>
              <a:srgbClr val="44A437"/>
            </a:solidFill>
            <a:prstDash val="solid"/>
            <a:miter lim="800000"/>
            <a:headEnd len="sm" w="sm" type="none"/>
            <a:tailEnd len="sm" w="sm" type="none"/>
          </a:ln>
        </p:spPr>
      </p:cxnSp>
      <p:sp>
        <p:nvSpPr>
          <p:cNvPr id="116" name="Google Shape;116;p21"/>
          <p:cNvSpPr/>
          <p:nvPr/>
        </p:nvSpPr>
        <p:spPr>
          <a:xfrm>
            <a:off x="6021782" y="527251"/>
            <a:ext cx="2883504" cy="3877985"/>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lang="fr-FR" sz="1200">
                <a:solidFill>
                  <a:schemeClr val="lt1"/>
                </a:solidFill>
                <a:latin typeface="Century Gothic"/>
                <a:ea typeface="Century Gothic"/>
                <a:cs typeface="Century Gothic"/>
                <a:sym typeface="Century Gothic"/>
              </a:rPr>
              <a:t>PROJET &amp; REFLEXION PERSONNEL:</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Division d’appartements sur une maison en nu propriété (15*8,5)</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Lieu à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Superficie Actuelle : T4 130m²</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Données:</a:t>
            </a:r>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ST INSIDE (cabinet d’architecture et décoration d’intérieure)</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La Centrale de Financement Aix</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Caisse d’Epargne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Dead Line: 31 janvier 2018</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p:txBody>
      </p:sp>
      <p:pic>
        <p:nvPicPr>
          <p:cNvPr id="117" name="Google Shape;117;p21"/>
          <p:cNvPicPr preferRelativeResize="0"/>
          <p:nvPr>
            <p:ph idx="2" type="pic"/>
          </p:nvPr>
        </p:nvPicPr>
        <p:blipFill rotWithShape="1">
          <a:blip r:embed="rId3">
            <a:alphaModFix/>
          </a:blip>
          <a:srcRect b="-16871" l="0" r="0" t="182"/>
          <a:stretch/>
        </p:blipFill>
        <p:spPr>
          <a:xfrm>
            <a:off x="0" y="-20782"/>
            <a:ext cx="9144000" cy="6037118"/>
          </a:xfrm>
          <a:prstGeom prst="rect">
            <a:avLst/>
          </a:prstGeom>
          <a:noFill/>
          <a:ln>
            <a:noFill/>
          </a:ln>
        </p:spPr>
      </p:pic>
      <p:sp>
        <p:nvSpPr>
          <p:cNvPr id="118" name="Google Shape;118;p21"/>
          <p:cNvSpPr/>
          <p:nvPr/>
        </p:nvSpPr>
        <p:spPr>
          <a:xfrm>
            <a:off x="-3912" y="-20782"/>
            <a:ext cx="9147912" cy="5169045"/>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119" name="Google Shape;119;p21"/>
          <p:cNvSpPr txBox="1"/>
          <p:nvPr/>
        </p:nvSpPr>
        <p:spPr>
          <a:xfrm>
            <a:off x="427452" y="185027"/>
            <a:ext cx="8716548" cy="495168"/>
          </a:xfrm>
          <a:prstGeom prst="rect">
            <a:avLst/>
          </a:prstGeom>
          <a:noFill/>
          <a:ln>
            <a:noFill/>
          </a:ln>
        </p:spPr>
        <p:txBody>
          <a:bodyPr anchorCtr="0" anchor="t" bIns="17150" lIns="34275" spcFirstLastPara="1" rIns="34275" wrap="square" tIns="102875">
            <a:noAutofit/>
          </a:bodyPr>
          <a:lstStyle/>
          <a:p>
            <a:pPr indent="0" lvl="0" marL="0" marR="0" rtl="0" algn="l">
              <a:lnSpc>
                <a:spcPct val="90000"/>
              </a:lnSpc>
              <a:spcBef>
                <a:spcPts val="0"/>
              </a:spcBef>
              <a:spcAft>
                <a:spcPts val="0"/>
              </a:spcAft>
              <a:buNone/>
            </a:pPr>
            <a:r>
              <a:rPr b="1" lang="fr-FR" sz="2700">
                <a:solidFill>
                  <a:schemeClr val="lt1"/>
                </a:solidFill>
                <a:latin typeface="Century Gothic"/>
                <a:ea typeface="Century Gothic"/>
                <a:cs typeface="Century Gothic"/>
                <a:sym typeface="Century Gothic"/>
              </a:rPr>
              <a:t>Le PROJET – </a:t>
            </a:r>
            <a:endParaRPr b="1" sz="2700">
              <a:solidFill>
                <a:schemeClr val="lt1"/>
              </a:solidFill>
              <a:latin typeface="Century Gothic"/>
              <a:ea typeface="Century Gothic"/>
              <a:cs typeface="Century Gothic"/>
              <a:sym typeface="Century Gothic"/>
            </a:endParaRPr>
          </a:p>
        </p:txBody>
      </p:sp>
      <p:cxnSp>
        <p:nvCxnSpPr>
          <p:cNvPr id="120" name="Google Shape;120;p21"/>
          <p:cNvCxnSpPr/>
          <p:nvPr/>
        </p:nvCxnSpPr>
        <p:spPr>
          <a:xfrm>
            <a:off x="477429" y="775447"/>
            <a:ext cx="3868148" cy="0"/>
          </a:xfrm>
          <a:prstGeom prst="straightConnector1">
            <a:avLst/>
          </a:prstGeom>
          <a:noFill/>
          <a:ln cap="flat" cmpd="sng" w="57150">
            <a:solidFill>
              <a:srgbClr val="92D050"/>
            </a:solidFill>
            <a:prstDash val="solid"/>
            <a:miter lim="800000"/>
            <a:headEnd len="sm" w="sm" type="none"/>
            <a:tailEnd len="sm" w="sm" type="none"/>
          </a:ln>
        </p:spPr>
      </p:cxnSp>
      <p:cxnSp>
        <p:nvCxnSpPr>
          <p:cNvPr id="121" name="Google Shape;121;p21"/>
          <p:cNvCxnSpPr/>
          <p:nvPr/>
        </p:nvCxnSpPr>
        <p:spPr>
          <a:xfrm>
            <a:off x="8666572" y="4999710"/>
            <a:ext cx="477428" cy="0"/>
          </a:xfrm>
          <a:prstGeom prst="straightConnector1">
            <a:avLst/>
          </a:prstGeom>
          <a:noFill/>
          <a:ln cap="flat" cmpd="sng" w="57150">
            <a:solidFill>
              <a:srgbClr val="92D050"/>
            </a:solidFill>
            <a:prstDash val="solid"/>
            <a:miter lim="800000"/>
            <a:headEnd len="sm" w="sm" type="none"/>
            <a:tailEnd len="sm" w="sm" type="none"/>
          </a:ln>
        </p:spPr>
      </p:cxnSp>
      <p:sp>
        <p:nvSpPr>
          <p:cNvPr id="122" name="Google Shape;122;p21"/>
          <p:cNvSpPr/>
          <p:nvPr/>
        </p:nvSpPr>
        <p:spPr>
          <a:xfrm>
            <a:off x="442990" y="1021899"/>
            <a:ext cx="4024233" cy="184666"/>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lang="fr-FR" sz="1200">
                <a:solidFill>
                  <a:srgbClr val="FFC000"/>
                </a:solidFill>
                <a:latin typeface="Century Gothic"/>
                <a:ea typeface="Century Gothic"/>
                <a:cs typeface="Century Gothic"/>
                <a:sym typeface="Century Gothic"/>
              </a:rPr>
              <a:t>MON OBJECTIF:</a:t>
            </a:r>
            <a:endParaRPr/>
          </a:p>
        </p:txBody>
      </p:sp>
      <p:sp>
        <p:nvSpPr>
          <p:cNvPr id="123" name="Google Shape;123;p21"/>
          <p:cNvSpPr/>
          <p:nvPr/>
        </p:nvSpPr>
        <p:spPr>
          <a:xfrm>
            <a:off x="427452" y="1365813"/>
            <a:ext cx="8354503" cy="1380523"/>
          </a:xfrm>
          <a:prstGeom prst="rect">
            <a:avLst/>
          </a:prstGeom>
          <a:noFill/>
          <a:ln cap="flat" cmpd="sng" w="9525">
            <a:solidFill>
              <a:schemeClr val="lt1"/>
            </a:solidFill>
            <a:prstDash val="solid"/>
            <a:round/>
            <a:headEnd len="sm" w="sm" type="none"/>
            <a:tailEnd len="sm" w="sm" type="none"/>
          </a:ln>
        </p:spPr>
        <p:txBody>
          <a:bodyPr anchorCtr="0" anchor="t" bIns="72000" lIns="72000" spcFirstLastPara="1" rIns="72000" wrap="square" tIns="72000">
            <a:noAutofit/>
          </a:bodyPr>
          <a:lstStyle/>
          <a:p>
            <a:pPr indent="0" lvl="0" marL="0" marR="0" rtl="0" algn="just">
              <a:spcBef>
                <a:spcPts val="0"/>
              </a:spcBef>
              <a:spcAft>
                <a:spcPts val="0"/>
              </a:spcAft>
              <a:buNone/>
            </a:pPr>
            <a:r>
              <a:rPr lang="fr-FR" sz="1000">
                <a:solidFill>
                  <a:schemeClr val="lt1"/>
                </a:solidFill>
                <a:latin typeface="Century Gothic"/>
                <a:ea typeface="Century Gothic"/>
                <a:cs typeface="Century Gothic"/>
                <a:sym typeface="Century Gothic"/>
              </a:rPr>
              <a:t>Réaliser mon premier investissement immobilier RENTABLE. Avec l’achat de cet Immeuble de rapport situé à …... proche de Perpignan. Je réalise ce Projet accompagné d’un réseau de professionnel qui se trouve sur place (artisans, agence immobilière, chasseur immobilier, et autres investisseurs). Nous avons pu constater un contraste entre le marché actuel et la demande. En effet, les demandes de location meublée sont conséquentes (renseignements confirmés par les agences de la ville, et simulation d’annonce sur le site « Le bon coin »). La plupart des biens actuellement proposés à ….. sont non meublés et se trouvent dans des résidences neuves. Outre un secteur en hyper croissance (proximité de Perpignan et de la mer, 10 mn en voiture).</a:t>
            </a:r>
            <a:endParaRPr/>
          </a:p>
          <a:p>
            <a:pPr indent="0" lvl="0" marL="0" marR="0" rtl="0" algn="just">
              <a:spcBef>
                <a:spcPts val="0"/>
              </a:spcBef>
              <a:spcAft>
                <a:spcPts val="0"/>
              </a:spcAft>
              <a:buNone/>
            </a:pPr>
            <a:r>
              <a:t/>
            </a:r>
            <a:endParaRPr sz="900">
              <a:solidFill>
                <a:schemeClr val="lt1"/>
              </a:solidFill>
              <a:latin typeface="Century Gothic"/>
              <a:ea typeface="Century Gothic"/>
              <a:cs typeface="Century Gothic"/>
              <a:sym typeface="Century Gothic"/>
            </a:endParaRPr>
          </a:p>
          <a:p>
            <a:pPr indent="0" lvl="0" marL="0" marR="0" rtl="0" algn="just">
              <a:spcBef>
                <a:spcPts val="0"/>
              </a:spcBef>
              <a:spcAft>
                <a:spcPts val="0"/>
              </a:spcAft>
              <a:buNone/>
            </a:pPr>
            <a:r>
              <a:t/>
            </a:r>
            <a:endParaRPr sz="900">
              <a:solidFill>
                <a:schemeClr val="lt1"/>
              </a:solidFill>
              <a:latin typeface="Century Gothic"/>
              <a:ea typeface="Century Gothic"/>
              <a:cs typeface="Century Gothic"/>
              <a:sym typeface="Century Gothic"/>
            </a:endParaRPr>
          </a:p>
          <a:p>
            <a:pPr indent="0" lvl="0" marL="0" marR="0" rtl="0" algn="just">
              <a:spcBef>
                <a:spcPts val="0"/>
              </a:spcBef>
              <a:spcAft>
                <a:spcPts val="0"/>
              </a:spcAft>
              <a:buNone/>
            </a:pPr>
            <a:r>
              <a:t/>
            </a:r>
            <a:endParaRPr sz="900">
              <a:solidFill>
                <a:schemeClr val="lt1"/>
              </a:solidFill>
              <a:latin typeface="Century Gothic"/>
              <a:ea typeface="Century Gothic"/>
              <a:cs typeface="Century Gothic"/>
              <a:sym typeface="Century Gothic"/>
            </a:endParaRPr>
          </a:p>
          <a:p>
            <a:pPr indent="0" lvl="0" marL="0" marR="0" rtl="0" algn="just">
              <a:spcBef>
                <a:spcPts val="0"/>
              </a:spcBef>
              <a:spcAft>
                <a:spcPts val="0"/>
              </a:spcAft>
              <a:buNone/>
            </a:pPr>
            <a:r>
              <a:t/>
            </a:r>
            <a:endParaRPr sz="900">
              <a:solidFill>
                <a:schemeClr val="lt1"/>
              </a:solidFill>
              <a:latin typeface="Century Gothic"/>
              <a:ea typeface="Century Gothic"/>
              <a:cs typeface="Century Gothic"/>
              <a:sym typeface="Century Gothic"/>
            </a:endParaRPr>
          </a:p>
        </p:txBody>
      </p:sp>
      <p:sp>
        <p:nvSpPr>
          <p:cNvPr id="124" name="Google Shape;124;p21"/>
          <p:cNvSpPr/>
          <p:nvPr/>
        </p:nvSpPr>
        <p:spPr>
          <a:xfrm>
            <a:off x="442990" y="2895941"/>
            <a:ext cx="4024233" cy="184666"/>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lang="fr-FR" sz="1200">
                <a:solidFill>
                  <a:schemeClr val="lt1"/>
                </a:solidFill>
                <a:latin typeface="Century Gothic"/>
                <a:ea typeface="Century Gothic"/>
                <a:cs typeface="Century Gothic"/>
                <a:sym typeface="Century Gothic"/>
              </a:rPr>
              <a:t>Statut fiscal :  LMNP</a:t>
            </a:r>
            <a:endParaRPr/>
          </a:p>
        </p:txBody>
      </p:sp>
      <p:sp>
        <p:nvSpPr>
          <p:cNvPr id="125" name="Google Shape;125;p21"/>
          <p:cNvSpPr/>
          <p:nvPr/>
        </p:nvSpPr>
        <p:spPr>
          <a:xfrm>
            <a:off x="427452" y="3155092"/>
            <a:ext cx="4024233" cy="184666"/>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lang="fr-FR" sz="1200">
                <a:solidFill>
                  <a:srgbClr val="FFC000"/>
                </a:solidFill>
                <a:latin typeface="Century Gothic"/>
                <a:ea typeface="Century Gothic"/>
                <a:cs typeface="Century Gothic"/>
                <a:sym typeface="Century Gothic"/>
              </a:rPr>
              <a:t>MA DEMANDE</a:t>
            </a:r>
            <a:endParaRPr/>
          </a:p>
        </p:txBody>
      </p:sp>
      <p:sp>
        <p:nvSpPr>
          <p:cNvPr id="126" name="Google Shape;126;p21"/>
          <p:cNvSpPr/>
          <p:nvPr/>
        </p:nvSpPr>
        <p:spPr>
          <a:xfrm>
            <a:off x="394748" y="3489363"/>
            <a:ext cx="8354503" cy="915873"/>
          </a:xfrm>
          <a:prstGeom prst="rect">
            <a:avLst/>
          </a:prstGeom>
          <a:noFill/>
          <a:ln cap="flat" cmpd="sng" w="9525">
            <a:solidFill>
              <a:schemeClr val="lt1"/>
            </a:solidFill>
            <a:prstDash val="solid"/>
            <a:round/>
            <a:headEnd len="sm" w="sm" type="none"/>
            <a:tailEnd len="sm" w="sm" type="none"/>
          </a:ln>
        </p:spPr>
        <p:txBody>
          <a:bodyPr anchorCtr="0" anchor="t" bIns="72000" lIns="72000" spcFirstLastPara="1" rIns="72000" wrap="square" tIns="72000">
            <a:noAutofit/>
          </a:bodyPr>
          <a:lstStyle/>
          <a:p>
            <a:pPr indent="-171450" lvl="0" marL="171450" marR="0" rtl="0" algn="just">
              <a:spcBef>
                <a:spcPts val="0"/>
              </a:spcBef>
              <a:spcAft>
                <a:spcPts val="0"/>
              </a:spcAft>
              <a:buClr>
                <a:schemeClr val="lt1"/>
              </a:buClr>
              <a:buSzPts val="1170"/>
              <a:buFont typeface="Arial"/>
              <a:buChar char="•"/>
            </a:pPr>
            <a:r>
              <a:rPr lang="fr-FR" sz="900">
                <a:solidFill>
                  <a:schemeClr val="lt1"/>
                </a:solidFill>
                <a:latin typeface="Century Gothic"/>
                <a:ea typeface="Century Gothic"/>
                <a:cs typeface="Century Gothic"/>
                <a:sym typeface="Century Gothic"/>
              </a:rPr>
              <a:t>Un différé de crédit de minimum 6 mois, je paierai les intérêts et assurance, mais pas le capital pendant cette période. Les travaux devraient durer entre 1 et 3 mois maximum et sont déjà chiffrés et programmés</a:t>
            </a:r>
            <a:endParaRPr/>
          </a:p>
          <a:p>
            <a:pPr indent="-171450" lvl="0" marL="171450" marR="0" rtl="0" algn="just">
              <a:spcBef>
                <a:spcPts val="0"/>
              </a:spcBef>
              <a:spcAft>
                <a:spcPts val="0"/>
              </a:spcAft>
              <a:buClr>
                <a:schemeClr val="lt1"/>
              </a:buClr>
              <a:buSzPts val="1170"/>
              <a:buFont typeface="Arial"/>
              <a:buChar char="•"/>
            </a:pPr>
            <a:r>
              <a:rPr lang="fr-FR" sz="900">
                <a:solidFill>
                  <a:schemeClr val="lt1"/>
                </a:solidFill>
                <a:latin typeface="Century Gothic"/>
                <a:ea typeface="Century Gothic"/>
                <a:cs typeface="Century Gothic"/>
                <a:sym typeface="Century Gothic"/>
              </a:rPr>
              <a:t>Une possibilité de remboursement anticipé sans frais</a:t>
            </a:r>
            <a:endParaRPr/>
          </a:p>
          <a:p>
            <a:pPr indent="-171450" lvl="0" marL="171450" marR="0" rtl="0" algn="just">
              <a:spcBef>
                <a:spcPts val="0"/>
              </a:spcBef>
              <a:spcAft>
                <a:spcPts val="0"/>
              </a:spcAft>
              <a:buClr>
                <a:schemeClr val="lt1"/>
              </a:buClr>
              <a:buSzPts val="1170"/>
              <a:buFont typeface="Arial"/>
              <a:buChar char="•"/>
            </a:pPr>
            <a:r>
              <a:rPr lang="fr-FR" sz="900">
                <a:solidFill>
                  <a:schemeClr val="lt1"/>
                </a:solidFill>
                <a:latin typeface="Century Gothic"/>
                <a:ea typeface="Century Gothic"/>
                <a:cs typeface="Century Gothic"/>
                <a:sym typeface="Century Gothic"/>
              </a:rPr>
              <a:t>Durée du prêt 25 ans</a:t>
            </a:r>
            <a:endParaRPr/>
          </a:p>
          <a:p>
            <a:pPr indent="0" lvl="0" marL="0" marR="0" rtl="0" algn="just">
              <a:spcBef>
                <a:spcPts val="0"/>
              </a:spcBef>
              <a:spcAft>
                <a:spcPts val="0"/>
              </a:spcAft>
              <a:buNone/>
            </a:pPr>
            <a:r>
              <a:t/>
            </a:r>
            <a:endParaRPr sz="900">
              <a:solidFill>
                <a:schemeClr val="lt1"/>
              </a:solidFill>
              <a:latin typeface="Century Gothic"/>
              <a:ea typeface="Century Gothic"/>
              <a:cs typeface="Century Gothic"/>
              <a:sym typeface="Century Gothic"/>
            </a:endParaRPr>
          </a:p>
          <a:p>
            <a:pPr indent="0" lvl="0" marL="0" marR="0" rtl="0" algn="just">
              <a:spcBef>
                <a:spcPts val="0"/>
              </a:spcBef>
              <a:spcAft>
                <a:spcPts val="0"/>
              </a:spcAft>
              <a:buNone/>
            </a:pPr>
            <a:r>
              <a:t/>
            </a:r>
            <a:endParaRPr sz="900">
              <a:solidFill>
                <a:schemeClr val="lt1"/>
              </a:solidFill>
              <a:latin typeface="Century Gothic"/>
              <a:ea typeface="Century Gothic"/>
              <a:cs typeface="Century Gothic"/>
              <a:sym typeface="Century Gothic"/>
            </a:endParaRPr>
          </a:p>
          <a:p>
            <a:pPr indent="0" lvl="0" marL="0" marR="0" rtl="0" algn="just">
              <a:spcBef>
                <a:spcPts val="0"/>
              </a:spcBef>
              <a:spcAft>
                <a:spcPts val="0"/>
              </a:spcAft>
              <a:buNone/>
            </a:pPr>
            <a:r>
              <a:t/>
            </a:r>
            <a:endParaRPr sz="900">
              <a:solidFill>
                <a:schemeClr val="lt1"/>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2"/>
          <p:cNvSpPr/>
          <p:nvPr/>
        </p:nvSpPr>
        <p:spPr>
          <a:xfrm>
            <a:off x="-3382" y="-1"/>
            <a:ext cx="4710464" cy="3730337"/>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133" name="Google Shape;133;p22"/>
          <p:cNvSpPr txBox="1"/>
          <p:nvPr/>
        </p:nvSpPr>
        <p:spPr>
          <a:xfrm>
            <a:off x="8484871" y="4824012"/>
            <a:ext cx="181150" cy="161587"/>
          </a:xfrm>
          <a:prstGeom prst="rect">
            <a:avLst/>
          </a:prstGeom>
          <a:noFill/>
          <a:ln>
            <a:noFill/>
          </a:ln>
        </p:spPr>
        <p:txBody>
          <a:bodyPr anchorCtr="0" anchor="b" bIns="34275" lIns="68575" spcFirstLastPara="1" rIns="68575" wrap="square" tIns="34275">
            <a:noAutofit/>
          </a:bodyPr>
          <a:lstStyle/>
          <a:p>
            <a:pPr indent="0" lvl="0" marL="0" marR="0" rtl="0" algn="l">
              <a:spcBef>
                <a:spcPts val="0"/>
              </a:spcBef>
              <a:spcAft>
                <a:spcPts val="0"/>
              </a:spcAft>
              <a:buNone/>
            </a:pPr>
            <a:fld id="{00000000-1234-1234-1234-123412341234}" type="slidenum">
              <a:rPr lang="fr-FR" sz="600">
                <a:solidFill>
                  <a:schemeClr val="dk1"/>
                </a:solidFill>
                <a:latin typeface="Century Gothic"/>
                <a:ea typeface="Century Gothic"/>
                <a:cs typeface="Century Gothic"/>
                <a:sym typeface="Century Gothic"/>
              </a:rPr>
              <a:t>‹#›</a:t>
            </a:fld>
            <a:endParaRPr sz="600">
              <a:solidFill>
                <a:schemeClr val="dk1"/>
              </a:solidFill>
              <a:latin typeface="Century Gothic"/>
              <a:ea typeface="Century Gothic"/>
              <a:cs typeface="Century Gothic"/>
              <a:sym typeface="Century Gothic"/>
            </a:endParaRPr>
          </a:p>
        </p:txBody>
      </p:sp>
      <p:cxnSp>
        <p:nvCxnSpPr>
          <p:cNvPr id="134" name="Google Shape;134;p22"/>
          <p:cNvCxnSpPr/>
          <p:nvPr/>
        </p:nvCxnSpPr>
        <p:spPr>
          <a:xfrm>
            <a:off x="8666572" y="4911693"/>
            <a:ext cx="477428" cy="0"/>
          </a:xfrm>
          <a:prstGeom prst="straightConnector1">
            <a:avLst/>
          </a:prstGeom>
          <a:noFill/>
          <a:ln cap="flat" cmpd="sng" w="57150">
            <a:solidFill>
              <a:srgbClr val="44A437"/>
            </a:solidFill>
            <a:prstDash val="solid"/>
            <a:miter lim="800000"/>
            <a:headEnd len="sm" w="sm" type="none"/>
            <a:tailEnd len="sm" w="sm" type="none"/>
          </a:ln>
        </p:spPr>
      </p:cxnSp>
      <p:sp>
        <p:nvSpPr>
          <p:cNvPr id="135" name="Google Shape;135;p22"/>
          <p:cNvSpPr/>
          <p:nvPr/>
        </p:nvSpPr>
        <p:spPr>
          <a:xfrm>
            <a:off x="6021782" y="527251"/>
            <a:ext cx="2883504" cy="3877985"/>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lang="fr-FR" sz="1200">
                <a:solidFill>
                  <a:schemeClr val="lt1"/>
                </a:solidFill>
                <a:latin typeface="Century Gothic"/>
                <a:ea typeface="Century Gothic"/>
                <a:cs typeface="Century Gothic"/>
                <a:sym typeface="Century Gothic"/>
              </a:rPr>
              <a:t>PROJET &amp; REFLEXION PERSONNEL:</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Division d’appartements sur une maison en nu propriété (15*8,5)</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Lieu à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Superficie Actuelle : T4 130m²</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Données:</a:t>
            </a:r>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ST INSIDE (cabinet d’architecture et décoration d’intérieure)</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La Centrale de Financement Aix</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Caisse d’Epargne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Dead Line: 31 janvier 2018</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p:txBody>
      </p:sp>
      <p:pic>
        <p:nvPicPr>
          <p:cNvPr id="136" name="Google Shape;136;p22"/>
          <p:cNvPicPr preferRelativeResize="0"/>
          <p:nvPr>
            <p:ph idx="2" type="pic"/>
          </p:nvPr>
        </p:nvPicPr>
        <p:blipFill rotWithShape="1">
          <a:blip r:embed="rId3">
            <a:alphaModFix/>
          </a:blip>
          <a:srcRect b="-16871" l="0" r="0" t="182"/>
          <a:stretch/>
        </p:blipFill>
        <p:spPr>
          <a:xfrm>
            <a:off x="0" y="-20782"/>
            <a:ext cx="9144000" cy="6037118"/>
          </a:xfrm>
          <a:prstGeom prst="rect">
            <a:avLst/>
          </a:prstGeom>
          <a:noFill/>
          <a:ln>
            <a:noFill/>
          </a:ln>
        </p:spPr>
      </p:pic>
      <p:sp>
        <p:nvSpPr>
          <p:cNvPr id="137" name="Google Shape;137;p22"/>
          <p:cNvSpPr/>
          <p:nvPr/>
        </p:nvSpPr>
        <p:spPr>
          <a:xfrm>
            <a:off x="0" y="-1"/>
            <a:ext cx="9147912" cy="5148263"/>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138" name="Google Shape;138;p22"/>
          <p:cNvSpPr txBox="1"/>
          <p:nvPr/>
        </p:nvSpPr>
        <p:spPr>
          <a:xfrm>
            <a:off x="427452" y="185027"/>
            <a:ext cx="8716548" cy="495168"/>
          </a:xfrm>
          <a:prstGeom prst="rect">
            <a:avLst/>
          </a:prstGeom>
          <a:noFill/>
          <a:ln>
            <a:noFill/>
          </a:ln>
        </p:spPr>
        <p:txBody>
          <a:bodyPr anchorCtr="0" anchor="t" bIns="17150" lIns="34275" spcFirstLastPara="1" rIns="34275" wrap="square" tIns="102875">
            <a:noAutofit/>
          </a:bodyPr>
          <a:lstStyle/>
          <a:p>
            <a:pPr indent="0" lvl="0" marL="0" marR="0" rtl="0" algn="l">
              <a:lnSpc>
                <a:spcPct val="90000"/>
              </a:lnSpc>
              <a:spcBef>
                <a:spcPts val="0"/>
              </a:spcBef>
              <a:spcAft>
                <a:spcPts val="0"/>
              </a:spcAft>
              <a:buNone/>
            </a:pPr>
            <a:r>
              <a:rPr b="1" lang="fr-FR" sz="2700">
                <a:solidFill>
                  <a:schemeClr val="lt1"/>
                </a:solidFill>
                <a:latin typeface="Century Gothic"/>
                <a:ea typeface="Century Gothic"/>
                <a:cs typeface="Century Gothic"/>
                <a:sym typeface="Century Gothic"/>
              </a:rPr>
              <a:t>Le PROJET – </a:t>
            </a:r>
            <a:endParaRPr b="1" sz="2700">
              <a:solidFill>
                <a:schemeClr val="lt1"/>
              </a:solidFill>
              <a:latin typeface="Century Gothic"/>
              <a:ea typeface="Century Gothic"/>
              <a:cs typeface="Century Gothic"/>
              <a:sym typeface="Century Gothic"/>
            </a:endParaRPr>
          </a:p>
        </p:txBody>
      </p:sp>
      <p:cxnSp>
        <p:nvCxnSpPr>
          <p:cNvPr id="139" name="Google Shape;139;p22"/>
          <p:cNvCxnSpPr/>
          <p:nvPr/>
        </p:nvCxnSpPr>
        <p:spPr>
          <a:xfrm>
            <a:off x="477429" y="775447"/>
            <a:ext cx="3855225" cy="0"/>
          </a:xfrm>
          <a:prstGeom prst="straightConnector1">
            <a:avLst/>
          </a:prstGeom>
          <a:noFill/>
          <a:ln cap="flat" cmpd="sng" w="57150">
            <a:solidFill>
              <a:srgbClr val="92D050"/>
            </a:solidFill>
            <a:prstDash val="solid"/>
            <a:miter lim="800000"/>
            <a:headEnd len="sm" w="sm" type="none"/>
            <a:tailEnd len="sm" w="sm" type="none"/>
          </a:ln>
        </p:spPr>
      </p:cxnSp>
      <p:cxnSp>
        <p:nvCxnSpPr>
          <p:cNvPr id="140" name="Google Shape;140;p22"/>
          <p:cNvCxnSpPr/>
          <p:nvPr/>
        </p:nvCxnSpPr>
        <p:spPr>
          <a:xfrm>
            <a:off x="8666572" y="4999710"/>
            <a:ext cx="477428" cy="0"/>
          </a:xfrm>
          <a:prstGeom prst="straightConnector1">
            <a:avLst/>
          </a:prstGeom>
          <a:noFill/>
          <a:ln cap="flat" cmpd="sng" w="57150">
            <a:solidFill>
              <a:srgbClr val="92D050"/>
            </a:solidFill>
            <a:prstDash val="solid"/>
            <a:miter lim="800000"/>
            <a:headEnd len="sm" w="sm" type="none"/>
            <a:tailEnd len="sm" w="sm" type="none"/>
          </a:ln>
        </p:spPr>
      </p:cxnSp>
      <p:sp>
        <p:nvSpPr>
          <p:cNvPr id="141" name="Google Shape;141;p22"/>
          <p:cNvSpPr/>
          <p:nvPr/>
        </p:nvSpPr>
        <p:spPr>
          <a:xfrm>
            <a:off x="442990" y="1021899"/>
            <a:ext cx="2747019" cy="184666"/>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lang="fr-FR" sz="1200">
                <a:solidFill>
                  <a:srgbClr val="FFC000"/>
                </a:solidFill>
                <a:latin typeface="Century Gothic"/>
                <a:ea typeface="Century Gothic"/>
                <a:cs typeface="Century Gothic"/>
                <a:sym typeface="Century Gothic"/>
              </a:rPr>
              <a:t>Information</a:t>
            </a:r>
            <a:endParaRPr/>
          </a:p>
        </p:txBody>
      </p:sp>
      <p:sp>
        <p:nvSpPr>
          <p:cNvPr id="142" name="Google Shape;142;p22"/>
          <p:cNvSpPr/>
          <p:nvPr/>
        </p:nvSpPr>
        <p:spPr>
          <a:xfrm>
            <a:off x="442975" y="1247863"/>
            <a:ext cx="3666600" cy="1068900"/>
          </a:xfrm>
          <a:prstGeom prst="rect">
            <a:avLst/>
          </a:prstGeom>
          <a:noFill/>
          <a:ln cap="flat" cmpd="sng" w="9525">
            <a:solidFill>
              <a:schemeClr val="lt1"/>
            </a:solidFill>
            <a:prstDash val="solid"/>
            <a:round/>
            <a:headEnd len="sm" w="sm" type="none"/>
            <a:tailEnd len="sm" w="sm" type="none"/>
          </a:ln>
        </p:spPr>
        <p:txBody>
          <a:bodyPr anchorCtr="0" anchor="t" bIns="72000" lIns="72000" spcFirstLastPara="1" rIns="72000" wrap="square" tIns="72000">
            <a:noAutofit/>
          </a:bodyPr>
          <a:lstStyle/>
          <a:p>
            <a:pPr indent="-171450" lvl="0" marL="171450" marR="0" rtl="0" algn="just">
              <a:spcBef>
                <a:spcPts val="0"/>
              </a:spcBef>
              <a:spcAft>
                <a:spcPts val="0"/>
              </a:spcAft>
              <a:buClr>
                <a:schemeClr val="lt1"/>
              </a:buClr>
              <a:buSzPts val="1170"/>
              <a:buFont typeface="Arial"/>
              <a:buChar char="•"/>
            </a:pPr>
            <a:r>
              <a:rPr lang="fr-FR" sz="900">
                <a:solidFill>
                  <a:schemeClr val="lt1"/>
                </a:solidFill>
                <a:latin typeface="Century Gothic"/>
                <a:ea typeface="Century Gothic"/>
                <a:cs typeface="Century Gothic"/>
                <a:sym typeface="Century Gothic"/>
              </a:rPr>
              <a:t>Adresse du bien : …………..</a:t>
            </a:r>
            <a:endParaRPr/>
          </a:p>
          <a:p>
            <a:pPr indent="-171450" lvl="0" marL="171450" marR="0" rtl="0" algn="just">
              <a:spcBef>
                <a:spcPts val="0"/>
              </a:spcBef>
              <a:spcAft>
                <a:spcPts val="0"/>
              </a:spcAft>
              <a:buClr>
                <a:schemeClr val="lt1"/>
              </a:buClr>
              <a:buSzPts val="1170"/>
              <a:buFont typeface="Arial"/>
              <a:buChar char="•"/>
            </a:pPr>
            <a:r>
              <a:rPr lang="fr-FR" sz="900">
                <a:solidFill>
                  <a:schemeClr val="lt1"/>
                </a:solidFill>
                <a:latin typeface="Century Gothic"/>
                <a:ea typeface="Century Gothic"/>
                <a:cs typeface="Century Gothic"/>
                <a:sym typeface="Century Gothic"/>
              </a:rPr>
              <a:t>Très bien situé, proche de l’hyper centre mais facilement accessible</a:t>
            </a:r>
            <a:endParaRPr sz="900">
              <a:solidFill>
                <a:schemeClr val="lt1"/>
              </a:solidFill>
              <a:latin typeface="Century Gothic"/>
              <a:ea typeface="Century Gothic"/>
              <a:cs typeface="Century Gothic"/>
              <a:sym typeface="Century Gothic"/>
            </a:endParaRPr>
          </a:p>
          <a:p>
            <a:pPr indent="-171450" lvl="0" marL="171450" marR="0" rtl="0" algn="just">
              <a:spcBef>
                <a:spcPts val="0"/>
              </a:spcBef>
              <a:spcAft>
                <a:spcPts val="0"/>
              </a:spcAft>
              <a:buClr>
                <a:schemeClr val="lt1"/>
              </a:buClr>
              <a:buSzPts val="1170"/>
              <a:buFont typeface="Arial"/>
              <a:buChar char="•"/>
            </a:pPr>
            <a:r>
              <a:rPr lang="fr-FR" sz="900">
                <a:solidFill>
                  <a:schemeClr val="lt1"/>
                </a:solidFill>
                <a:latin typeface="Century Gothic"/>
                <a:ea typeface="Century Gothic"/>
                <a:cs typeface="Century Gothic"/>
                <a:sym typeface="Century Gothic"/>
              </a:rPr>
              <a:t>Situé à 15mn de Perpignan et 10mn de la plage</a:t>
            </a:r>
            <a:endParaRPr/>
          </a:p>
          <a:p>
            <a:pPr indent="-97155" lvl="0" marL="171450" marR="0" rtl="0" algn="just">
              <a:spcBef>
                <a:spcPts val="0"/>
              </a:spcBef>
              <a:spcAft>
                <a:spcPts val="0"/>
              </a:spcAft>
              <a:buClr>
                <a:schemeClr val="dk1"/>
              </a:buClr>
              <a:buSzPts val="1170"/>
              <a:buFont typeface="Arial"/>
              <a:buNone/>
            </a:pPr>
            <a:r>
              <a:t/>
            </a:r>
            <a:endParaRPr sz="900">
              <a:solidFill>
                <a:schemeClr val="lt1"/>
              </a:solidFill>
              <a:latin typeface="Century Gothic"/>
              <a:ea typeface="Century Gothic"/>
              <a:cs typeface="Century Gothic"/>
              <a:sym typeface="Century Gothic"/>
            </a:endParaRPr>
          </a:p>
          <a:p>
            <a:pPr indent="0" lvl="0" marL="0" marR="0" rtl="0" algn="just">
              <a:spcBef>
                <a:spcPts val="0"/>
              </a:spcBef>
              <a:spcAft>
                <a:spcPts val="0"/>
              </a:spcAft>
              <a:buNone/>
            </a:pPr>
            <a:r>
              <a:t/>
            </a:r>
            <a:endParaRPr sz="900">
              <a:solidFill>
                <a:schemeClr val="lt1"/>
              </a:solidFill>
              <a:latin typeface="Century Gothic"/>
              <a:ea typeface="Century Gothic"/>
              <a:cs typeface="Century Gothic"/>
              <a:sym typeface="Century Gothic"/>
            </a:endParaRPr>
          </a:p>
          <a:p>
            <a:pPr indent="0" lvl="0" marL="0" marR="0" rtl="0" algn="just">
              <a:spcBef>
                <a:spcPts val="0"/>
              </a:spcBef>
              <a:spcAft>
                <a:spcPts val="0"/>
              </a:spcAft>
              <a:buNone/>
            </a:pPr>
            <a:r>
              <a:t/>
            </a:r>
            <a:endParaRPr sz="900">
              <a:solidFill>
                <a:schemeClr val="lt1"/>
              </a:solidFill>
              <a:latin typeface="Century Gothic"/>
              <a:ea typeface="Century Gothic"/>
              <a:cs typeface="Century Gothic"/>
              <a:sym typeface="Century Gothic"/>
            </a:endParaRPr>
          </a:p>
        </p:txBody>
      </p:sp>
      <p:sp>
        <p:nvSpPr>
          <p:cNvPr id="143" name="Google Shape;143;p22"/>
          <p:cNvSpPr/>
          <p:nvPr/>
        </p:nvSpPr>
        <p:spPr>
          <a:xfrm>
            <a:off x="442990" y="2481787"/>
            <a:ext cx="4024200" cy="18480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lang="fr-FR" sz="1200">
                <a:solidFill>
                  <a:srgbClr val="FFC000"/>
                </a:solidFill>
                <a:latin typeface="Century Gothic"/>
                <a:ea typeface="Century Gothic"/>
                <a:cs typeface="Century Gothic"/>
                <a:sym typeface="Century Gothic"/>
              </a:rPr>
              <a:t>Indication</a:t>
            </a:r>
            <a:endParaRPr sz="1200">
              <a:solidFill>
                <a:srgbClr val="FFC000"/>
              </a:solidFill>
              <a:latin typeface="Century Gothic"/>
              <a:ea typeface="Century Gothic"/>
              <a:cs typeface="Century Gothic"/>
              <a:sym typeface="Century Gothic"/>
            </a:endParaRPr>
          </a:p>
        </p:txBody>
      </p:sp>
      <p:sp>
        <p:nvSpPr>
          <p:cNvPr id="144" name="Google Shape;144;p22"/>
          <p:cNvSpPr/>
          <p:nvPr/>
        </p:nvSpPr>
        <p:spPr>
          <a:xfrm>
            <a:off x="4356899" y="1021899"/>
            <a:ext cx="2747019" cy="184666"/>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lang="fr-FR" sz="1200">
                <a:solidFill>
                  <a:srgbClr val="FFC000"/>
                </a:solidFill>
                <a:latin typeface="Century Gothic"/>
                <a:ea typeface="Century Gothic"/>
                <a:cs typeface="Century Gothic"/>
                <a:sym typeface="Century Gothic"/>
              </a:rPr>
              <a:t>Localisation</a:t>
            </a:r>
            <a:endParaRPr sz="1200">
              <a:solidFill>
                <a:srgbClr val="FFC000"/>
              </a:solidFill>
              <a:latin typeface="Century Gothic"/>
              <a:ea typeface="Century Gothic"/>
              <a:cs typeface="Century Gothic"/>
              <a:sym typeface="Century Gothic"/>
            </a:endParaRPr>
          </a:p>
        </p:txBody>
      </p:sp>
      <p:sp>
        <p:nvSpPr>
          <p:cNvPr id="145" name="Google Shape;145;p22"/>
          <p:cNvSpPr/>
          <p:nvPr/>
        </p:nvSpPr>
        <p:spPr>
          <a:xfrm>
            <a:off x="4332653" y="1388082"/>
            <a:ext cx="3730085" cy="3435930"/>
          </a:xfrm>
          <a:prstGeom prst="rect">
            <a:avLst/>
          </a:prstGeom>
          <a:noFill/>
          <a:ln cap="flat" cmpd="sng" w="9525">
            <a:solidFill>
              <a:schemeClr val="lt1"/>
            </a:solidFill>
            <a:prstDash val="solid"/>
            <a:round/>
            <a:headEnd len="sm" w="sm" type="none"/>
            <a:tailEnd len="sm" w="sm" type="none"/>
          </a:ln>
        </p:spPr>
        <p:txBody>
          <a:bodyPr anchorCtr="0" anchor="t" bIns="72000" lIns="72000" spcFirstLastPara="1" rIns="72000" wrap="square" tIns="72000">
            <a:noAutofit/>
          </a:bodyPr>
          <a:lstStyle/>
          <a:p>
            <a:pPr indent="0" lvl="0" marL="0" marR="0" rtl="0" algn="just">
              <a:spcBef>
                <a:spcPts val="0"/>
              </a:spcBef>
              <a:spcAft>
                <a:spcPts val="0"/>
              </a:spcAft>
              <a:buNone/>
            </a:pPr>
            <a:r>
              <a:t/>
            </a:r>
            <a:endParaRPr sz="900">
              <a:solidFill>
                <a:schemeClr val="lt1"/>
              </a:solidFill>
              <a:latin typeface="Century Gothic"/>
              <a:ea typeface="Century Gothic"/>
              <a:cs typeface="Century Gothic"/>
              <a:sym typeface="Century Gothic"/>
            </a:endParaRPr>
          </a:p>
          <a:p>
            <a:pPr indent="0" lvl="0" marL="0" marR="0" rtl="0" algn="just">
              <a:spcBef>
                <a:spcPts val="0"/>
              </a:spcBef>
              <a:spcAft>
                <a:spcPts val="0"/>
              </a:spcAft>
              <a:buNone/>
            </a:pPr>
            <a:r>
              <a:t/>
            </a:r>
            <a:endParaRPr sz="900">
              <a:solidFill>
                <a:schemeClr val="lt1"/>
              </a:solidFill>
              <a:latin typeface="Century Gothic"/>
              <a:ea typeface="Century Gothic"/>
              <a:cs typeface="Century Gothic"/>
              <a:sym typeface="Century Gothic"/>
            </a:endParaRPr>
          </a:p>
          <a:p>
            <a:pPr indent="0" lvl="0" marL="0" marR="0" rtl="0" algn="just">
              <a:spcBef>
                <a:spcPts val="0"/>
              </a:spcBef>
              <a:spcAft>
                <a:spcPts val="0"/>
              </a:spcAft>
              <a:buNone/>
            </a:pPr>
            <a:r>
              <a:t/>
            </a:r>
            <a:endParaRPr sz="900">
              <a:solidFill>
                <a:schemeClr val="lt1"/>
              </a:solidFill>
              <a:latin typeface="Century Gothic"/>
              <a:ea typeface="Century Gothic"/>
              <a:cs typeface="Century Gothic"/>
              <a:sym typeface="Century Gothic"/>
            </a:endParaRPr>
          </a:p>
        </p:txBody>
      </p:sp>
      <p:sp>
        <p:nvSpPr>
          <p:cNvPr id="146" name="Google Shape;146;p22"/>
          <p:cNvSpPr/>
          <p:nvPr/>
        </p:nvSpPr>
        <p:spPr>
          <a:xfrm>
            <a:off x="442990" y="2729862"/>
            <a:ext cx="3666566" cy="2094150"/>
          </a:xfrm>
          <a:prstGeom prst="rect">
            <a:avLst/>
          </a:prstGeom>
          <a:noFill/>
          <a:ln cap="flat" cmpd="sng" w="9525">
            <a:solidFill>
              <a:schemeClr val="lt1"/>
            </a:solidFill>
            <a:prstDash val="solid"/>
            <a:round/>
            <a:headEnd len="sm" w="sm" type="none"/>
            <a:tailEnd len="sm" w="sm" type="none"/>
          </a:ln>
        </p:spPr>
        <p:txBody>
          <a:bodyPr anchorCtr="0" anchor="t" bIns="72000" lIns="72000" spcFirstLastPara="1" rIns="72000" wrap="square" tIns="72000">
            <a:noAutofit/>
          </a:bodyPr>
          <a:lstStyle/>
          <a:p>
            <a:pPr indent="-97155" lvl="0" marL="171450" marR="0" rtl="0" algn="just">
              <a:spcBef>
                <a:spcPts val="0"/>
              </a:spcBef>
              <a:spcAft>
                <a:spcPts val="0"/>
              </a:spcAft>
              <a:buClr>
                <a:schemeClr val="dk1"/>
              </a:buClr>
              <a:buSzPts val="1170"/>
              <a:buFont typeface="Arial"/>
              <a:buNone/>
            </a:pPr>
            <a:r>
              <a:t/>
            </a:r>
            <a:endParaRPr sz="900">
              <a:solidFill>
                <a:schemeClr val="lt1"/>
              </a:solidFill>
              <a:latin typeface="Century Gothic"/>
              <a:ea typeface="Century Gothic"/>
              <a:cs typeface="Century Gothic"/>
              <a:sym typeface="Century Gothic"/>
            </a:endParaRPr>
          </a:p>
          <a:p>
            <a:pPr indent="-171450" lvl="0" marL="171450" marR="0" rtl="0" algn="just">
              <a:spcBef>
                <a:spcPts val="0"/>
              </a:spcBef>
              <a:spcAft>
                <a:spcPts val="0"/>
              </a:spcAft>
              <a:buClr>
                <a:schemeClr val="lt1"/>
              </a:buClr>
              <a:buSzPts val="1170"/>
              <a:buFont typeface="Arial"/>
              <a:buChar char="•"/>
            </a:pPr>
            <a:r>
              <a:rPr lang="fr-FR" sz="900">
                <a:solidFill>
                  <a:schemeClr val="lt1"/>
                </a:solidFill>
                <a:latin typeface="Century Gothic"/>
                <a:ea typeface="Century Gothic"/>
                <a:cs typeface="Century Gothic"/>
                <a:sym typeface="Century Gothic"/>
              </a:rPr>
              <a:t>Achat de 4 lots sur 5 dans un immeuble </a:t>
            </a:r>
            <a:endParaRPr/>
          </a:p>
          <a:p>
            <a:pPr indent="0" lvl="0" marL="0" marR="0" rtl="0" algn="just">
              <a:spcBef>
                <a:spcPts val="0"/>
              </a:spcBef>
              <a:spcAft>
                <a:spcPts val="0"/>
              </a:spcAft>
              <a:buNone/>
            </a:pPr>
            <a:r>
              <a:t/>
            </a:r>
            <a:endParaRPr sz="900">
              <a:solidFill>
                <a:schemeClr val="lt1"/>
              </a:solidFill>
              <a:latin typeface="Century Gothic"/>
              <a:ea typeface="Century Gothic"/>
              <a:cs typeface="Century Gothic"/>
              <a:sym typeface="Century Gothic"/>
            </a:endParaRPr>
          </a:p>
          <a:p>
            <a:pPr indent="-171450" lvl="0" marL="171450" marR="0" rtl="0" algn="just">
              <a:spcBef>
                <a:spcPts val="0"/>
              </a:spcBef>
              <a:spcAft>
                <a:spcPts val="0"/>
              </a:spcAft>
              <a:buClr>
                <a:schemeClr val="lt1"/>
              </a:buClr>
              <a:buSzPts val="1170"/>
              <a:buFont typeface="Arial"/>
              <a:buChar char="•"/>
            </a:pPr>
            <a:r>
              <a:rPr lang="fr-FR" sz="900">
                <a:solidFill>
                  <a:schemeClr val="lt1"/>
                </a:solidFill>
                <a:latin typeface="Century Gothic"/>
                <a:ea typeface="Century Gothic"/>
                <a:cs typeface="Century Gothic"/>
                <a:sym typeface="Century Gothic"/>
              </a:rPr>
              <a:t>Le RDC se compose de deux appartement, un studio de 30m² et un T2 de 33m²</a:t>
            </a:r>
            <a:endParaRPr/>
          </a:p>
          <a:p>
            <a:pPr indent="0" lvl="0" marL="0" marR="0" rtl="0" algn="just">
              <a:spcBef>
                <a:spcPts val="0"/>
              </a:spcBef>
              <a:spcAft>
                <a:spcPts val="0"/>
              </a:spcAft>
              <a:buNone/>
            </a:pPr>
            <a:r>
              <a:rPr lang="fr-FR" sz="900">
                <a:solidFill>
                  <a:schemeClr val="lt1"/>
                </a:solidFill>
                <a:latin typeface="Century Gothic"/>
                <a:ea typeface="Century Gothic"/>
                <a:cs typeface="Century Gothic"/>
                <a:sym typeface="Century Gothic"/>
              </a:rPr>
              <a:t> </a:t>
            </a:r>
            <a:endParaRPr/>
          </a:p>
          <a:p>
            <a:pPr indent="-171450" lvl="0" marL="171450" marR="0" rtl="0" algn="just">
              <a:spcBef>
                <a:spcPts val="0"/>
              </a:spcBef>
              <a:spcAft>
                <a:spcPts val="0"/>
              </a:spcAft>
              <a:buClr>
                <a:schemeClr val="lt1"/>
              </a:buClr>
              <a:buSzPts val="1170"/>
              <a:buFont typeface="Arial"/>
              <a:buChar char="•"/>
            </a:pPr>
            <a:r>
              <a:rPr lang="fr-FR" sz="900">
                <a:solidFill>
                  <a:schemeClr val="lt1"/>
                </a:solidFill>
                <a:latin typeface="Century Gothic"/>
                <a:ea typeface="Century Gothic"/>
                <a:cs typeface="Century Gothic"/>
                <a:sym typeface="Century Gothic"/>
              </a:rPr>
              <a:t>Le 1</a:t>
            </a:r>
            <a:r>
              <a:rPr baseline="30000" lang="fr-FR" sz="900">
                <a:solidFill>
                  <a:schemeClr val="lt1"/>
                </a:solidFill>
                <a:latin typeface="Century Gothic"/>
                <a:ea typeface="Century Gothic"/>
                <a:cs typeface="Century Gothic"/>
                <a:sym typeface="Century Gothic"/>
              </a:rPr>
              <a:t>er</a:t>
            </a:r>
            <a:r>
              <a:rPr lang="fr-FR" sz="900">
                <a:solidFill>
                  <a:schemeClr val="lt1"/>
                </a:solidFill>
                <a:latin typeface="Century Gothic"/>
                <a:ea typeface="Century Gothic"/>
                <a:cs typeface="Century Gothic"/>
                <a:sym typeface="Century Gothic"/>
              </a:rPr>
              <a:t> étage est composé de deux appartements, un T2 de 34m² et un second T2 de 43m²</a:t>
            </a:r>
            <a:endParaRPr/>
          </a:p>
          <a:p>
            <a:pPr indent="0" lvl="0" marL="0" marR="0" rtl="0" algn="just">
              <a:spcBef>
                <a:spcPts val="0"/>
              </a:spcBef>
              <a:spcAft>
                <a:spcPts val="0"/>
              </a:spcAft>
              <a:buNone/>
            </a:pPr>
            <a:r>
              <a:t/>
            </a:r>
            <a:endParaRPr sz="900">
              <a:solidFill>
                <a:schemeClr val="lt1"/>
              </a:solidFill>
              <a:latin typeface="Century Gothic"/>
              <a:ea typeface="Century Gothic"/>
              <a:cs typeface="Century Gothic"/>
              <a:sym typeface="Century Gothic"/>
            </a:endParaRPr>
          </a:p>
          <a:p>
            <a:pPr indent="-171450" lvl="0" marL="171450" marR="0" rtl="0" algn="just">
              <a:spcBef>
                <a:spcPts val="0"/>
              </a:spcBef>
              <a:spcAft>
                <a:spcPts val="0"/>
              </a:spcAft>
              <a:buClr>
                <a:schemeClr val="lt1"/>
              </a:buClr>
              <a:buSzPts val="1170"/>
              <a:buFont typeface="Arial"/>
              <a:buChar char="•"/>
            </a:pPr>
            <a:r>
              <a:rPr lang="fr-FR" sz="900">
                <a:solidFill>
                  <a:schemeClr val="lt1"/>
                </a:solidFill>
                <a:latin typeface="Century Gothic"/>
                <a:ea typeface="Century Gothic"/>
                <a:cs typeface="Century Gothic"/>
                <a:sym typeface="Century Gothic"/>
              </a:rPr>
              <a:t>Des travaux seront nécessaires pour rénover les appartements, mais ils sont déjà chiffrés et planifiés</a:t>
            </a:r>
            <a:endParaRPr/>
          </a:p>
          <a:p>
            <a:pPr indent="0" lvl="0" marL="0" marR="0" rtl="0" algn="just">
              <a:spcBef>
                <a:spcPts val="0"/>
              </a:spcBef>
              <a:spcAft>
                <a:spcPts val="0"/>
              </a:spcAft>
              <a:buNone/>
            </a:pPr>
            <a:r>
              <a:t/>
            </a:r>
            <a:endParaRPr sz="900">
              <a:solidFill>
                <a:schemeClr val="lt1"/>
              </a:solidFill>
              <a:latin typeface="Century Gothic"/>
              <a:ea typeface="Century Gothic"/>
              <a:cs typeface="Century Gothic"/>
              <a:sym typeface="Century Gothic"/>
            </a:endParaRPr>
          </a:p>
        </p:txBody>
      </p:sp>
      <p:pic>
        <p:nvPicPr>
          <p:cNvPr id="147" name="Google Shape;147;p22"/>
          <p:cNvPicPr preferRelativeResize="0"/>
          <p:nvPr/>
        </p:nvPicPr>
        <p:blipFill rotWithShape="1">
          <a:blip r:embed="rId4">
            <a:alphaModFix/>
          </a:blip>
          <a:srcRect b="0" l="2910" r="2910" t="0"/>
          <a:stretch/>
        </p:blipFill>
        <p:spPr>
          <a:xfrm>
            <a:off x="4384046" y="1417461"/>
            <a:ext cx="3642293" cy="33840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3"/>
          <p:cNvSpPr/>
          <p:nvPr/>
        </p:nvSpPr>
        <p:spPr>
          <a:xfrm>
            <a:off x="-3382" y="-1"/>
            <a:ext cx="4710464" cy="3730337"/>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154" name="Google Shape;154;p23"/>
          <p:cNvSpPr txBox="1"/>
          <p:nvPr/>
        </p:nvSpPr>
        <p:spPr>
          <a:xfrm>
            <a:off x="8484871" y="4824012"/>
            <a:ext cx="181150" cy="161587"/>
          </a:xfrm>
          <a:prstGeom prst="rect">
            <a:avLst/>
          </a:prstGeom>
          <a:noFill/>
          <a:ln>
            <a:noFill/>
          </a:ln>
        </p:spPr>
        <p:txBody>
          <a:bodyPr anchorCtr="0" anchor="b" bIns="34275" lIns="68575" spcFirstLastPara="1" rIns="68575" wrap="square" tIns="34275">
            <a:noAutofit/>
          </a:bodyPr>
          <a:lstStyle/>
          <a:p>
            <a:pPr indent="0" lvl="0" marL="0" marR="0" rtl="0" algn="l">
              <a:spcBef>
                <a:spcPts val="0"/>
              </a:spcBef>
              <a:spcAft>
                <a:spcPts val="0"/>
              </a:spcAft>
              <a:buNone/>
            </a:pPr>
            <a:fld id="{00000000-1234-1234-1234-123412341234}" type="slidenum">
              <a:rPr lang="fr-FR" sz="600">
                <a:solidFill>
                  <a:schemeClr val="dk1"/>
                </a:solidFill>
                <a:latin typeface="Century Gothic"/>
                <a:ea typeface="Century Gothic"/>
                <a:cs typeface="Century Gothic"/>
                <a:sym typeface="Century Gothic"/>
              </a:rPr>
              <a:t>‹#›</a:t>
            </a:fld>
            <a:endParaRPr sz="600">
              <a:solidFill>
                <a:schemeClr val="dk1"/>
              </a:solidFill>
              <a:latin typeface="Century Gothic"/>
              <a:ea typeface="Century Gothic"/>
              <a:cs typeface="Century Gothic"/>
              <a:sym typeface="Century Gothic"/>
            </a:endParaRPr>
          </a:p>
        </p:txBody>
      </p:sp>
      <p:cxnSp>
        <p:nvCxnSpPr>
          <p:cNvPr id="155" name="Google Shape;155;p23"/>
          <p:cNvCxnSpPr/>
          <p:nvPr/>
        </p:nvCxnSpPr>
        <p:spPr>
          <a:xfrm>
            <a:off x="8666572" y="4911693"/>
            <a:ext cx="477428" cy="0"/>
          </a:xfrm>
          <a:prstGeom prst="straightConnector1">
            <a:avLst/>
          </a:prstGeom>
          <a:noFill/>
          <a:ln cap="flat" cmpd="sng" w="57150">
            <a:solidFill>
              <a:srgbClr val="44A437"/>
            </a:solidFill>
            <a:prstDash val="solid"/>
            <a:miter lim="800000"/>
            <a:headEnd len="sm" w="sm" type="none"/>
            <a:tailEnd len="sm" w="sm" type="none"/>
          </a:ln>
        </p:spPr>
      </p:cxnSp>
      <p:sp>
        <p:nvSpPr>
          <p:cNvPr id="156" name="Google Shape;156;p23"/>
          <p:cNvSpPr/>
          <p:nvPr/>
        </p:nvSpPr>
        <p:spPr>
          <a:xfrm>
            <a:off x="6021782" y="527251"/>
            <a:ext cx="2883504" cy="3877985"/>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lang="fr-FR" sz="1200">
                <a:solidFill>
                  <a:schemeClr val="lt1"/>
                </a:solidFill>
                <a:latin typeface="Century Gothic"/>
                <a:ea typeface="Century Gothic"/>
                <a:cs typeface="Century Gothic"/>
                <a:sym typeface="Century Gothic"/>
              </a:rPr>
              <a:t>PROJET &amp; REFLEXION PERSONNEL:</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Division d’appartements sur une maison en nu propriété (15*8,5)</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Lieu à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Superficie Actuelle : T4 130m²</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Données:</a:t>
            </a:r>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ST INSIDE (cabinet d’architecture et décoration d’intérieure)</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La Centrale de Financement Aix</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Caisse d’Epargne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Dead Line: 31 janvier 2018</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p:txBody>
      </p:sp>
      <p:pic>
        <p:nvPicPr>
          <p:cNvPr id="157" name="Google Shape;157;p23"/>
          <p:cNvPicPr preferRelativeResize="0"/>
          <p:nvPr>
            <p:ph idx="2" type="pic"/>
          </p:nvPr>
        </p:nvPicPr>
        <p:blipFill rotWithShape="1">
          <a:blip r:embed="rId3">
            <a:alphaModFix/>
          </a:blip>
          <a:srcRect b="-16871" l="0" r="0" t="182"/>
          <a:stretch/>
        </p:blipFill>
        <p:spPr>
          <a:xfrm>
            <a:off x="0" y="-20782"/>
            <a:ext cx="9144000" cy="6037118"/>
          </a:xfrm>
          <a:prstGeom prst="rect">
            <a:avLst/>
          </a:prstGeom>
          <a:noFill/>
          <a:ln>
            <a:noFill/>
          </a:ln>
        </p:spPr>
      </p:pic>
      <p:sp>
        <p:nvSpPr>
          <p:cNvPr id="158" name="Google Shape;158;p23"/>
          <p:cNvSpPr/>
          <p:nvPr/>
        </p:nvSpPr>
        <p:spPr>
          <a:xfrm>
            <a:off x="0" y="-1"/>
            <a:ext cx="9147912" cy="5148263"/>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159" name="Google Shape;159;p23"/>
          <p:cNvSpPr txBox="1"/>
          <p:nvPr/>
        </p:nvSpPr>
        <p:spPr>
          <a:xfrm>
            <a:off x="427452" y="185027"/>
            <a:ext cx="8716548" cy="495168"/>
          </a:xfrm>
          <a:prstGeom prst="rect">
            <a:avLst/>
          </a:prstGeom>
          <a:noFill/>
          <a:ln>
            <a:noFill/>
          </a:ln>
        </p:spPr>
        <p:txBody>
          <a:bodyPr anchorCtr="0" anchor="t" bIns="17150" lIns="34275" spcFirstLastPara="1" rIns="34275" wrap="square" tIns="102875">
            <a:noAutofit/>
          </a:bodyPr>
          <a:lstStyle/>
          <a:p>
            <a:pPr indent="0" lvl="0" marL="0" marR="0" rtl="0" algn="l">
              <a:lnSpc>
                <a:spcPct val="90000"/>
              </a:lnSpc>
              <a:spcBef>
                <a:spcPts val="0"/>
              </a:spcBef>
              <a:spcAft>
                <a:spcPts val="0"/>
              </a:spcAft>
              <a:buNone/>
            </a:pPr>
            <a:r>
              <a:rPr b="1" lang="fr-FR" sz="2700">
                <a:solidFill>
                  <a:schemeClr val="lt1"/>
                </a:solidFill>
                <a:latin typeface="Century Gothic"/>
                <a:ea typeface="Century Gothic"/>
                <a:cs typeface="Century Gothic"/>
                <a:sym typeface="Century Gothic"/>
              </a:rPr>
              <a:t>Montant et Rendement – </a:t>
            </a:r>
            <a:endParaRPr b="1" sz="2700">
              <a:solidFill>
                <a:schemeClr val="lt1"/>
              </a:solidFill>
              <a:latin typeface="Century Gothic"/>
              <a:ea typeface="Century Gothic"/>
              <a:cs typeface="Century Gothic"/>
              <a:sym typeface="Century Gothic"/>
            </a:endParaRPr>
          </a:p>
        </p:txBody>
      </p:sp>
      <p:cxnSp>
        <p:nvCxnSpPr>
          <p:cNvPr id="160" name="Google Shape;160;p23"/>
          <p:cNvCxnSpPr/>
          <p:nvPr/>
        </p:nvCxnSpPr>
        <p:spPr>
          <a:xfrm>
            <a:off x="477429" y="775447"/>
            <a:ext cx="6219462" cy="0"/>
          </a:xfrm>
          <a:prstGeom prst="straightConnector1">
            <a:avLst/>
          </a:prstGeom>
          <a:noFill/>
          <a:ln cap="flat" cmpd="sng" w="57150">
            <a:solidFill>
              <a:srgbClr val="92D050"/>
            </a:solidFill>
            <a:prstDash val="solid"/>
            <a:miter lim="800000"/>
            <a:headEnd len="sm" w="sm" type="none"/>
            <a:tailEnd len="sm" w="sm" type="none"/>
          </a:ln>
        </p:spPr>
      </p:cxnSp>
      <p:cxnSp>
        <p:nvCxnSpPr>
          <p:cNvPr id="161" name="Google Shape;161;p23"/>
          <p:cNvCxnSpPr/>
          <p:nvPr/>
        </p:nvCxnSpPr>
        <p:spPr>
          <a:xfrm>
            <a:off x="8666572" y="4999710"/>
            <a:ext cx="477428" cy="0"/>
          </a:xfrm>
          <a:prstGeom prst="straightConnector1">
            <a:avLst/>
          </a:prstGeom>
          <a:noFill/>
          <a:ln cap="flat" cmpd="sng" w="57150">
            <a:solidFill>
              <a:srgbClr val="92D050"/>
            </a:solidFill>
            <a:prstDash val="solid"/>
            <a:miter lim="800000"/>
            <a:headEnd len="sm" w="sm" type="none"/>
            <a:tailEnd len="sm" w="sm" type="none"/>
          </a:ln>
        </p:spPr>
      </p:cxnSp>
      <p:sp>
        <p:nvSpPr>
          <p:cNvPr id="162" name="Google Shape;162;p23"/>
          <p:cNvSpPr txBox="1"/>
          <p:nvPr/>
        </p:nvSpPr>
        <p:spPr>
          <a:xfrm>
            <a:off x="477429" y="990077"/>
            <a:ext cx="3919946" cy="2816156"/>
          </a:xfrm>
          <a:prstGeom prst="rect">
            <a:avLst/>
          </a:prstGeom>
          <a:gradFill>
            <a:gsLst>
              <a:gs pos="0">
                <a:srgbClr val="FF7E7E"/>
              </a:gs>
              <a:gs pos="50000">
                <a:srgbClr val="FFB1B1"/>
              </a:gs>
              <a:gs pos="100000">
                <a:srgbClr val="FFD9D9"/>
              </a:gs>
            </a:gsLst>
            <a:lin ang="16200000" scaled="0"/>
          </a:gradFill>
          <a:ln cap="flat" cmpd="sng" w="9525">
            <a:solidFill>
              <a:schemeClr val="accent3"/>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fr-FR" sz="1400">
                <a:solidFill>
                  <a:schemeClr val="dk1"/>
                </a:solidFill>
                <a:latin typeface="Century Gothic"/>
                <a:ea typeface="Century Gothic"/>
                <a:cs typeface="Century Gothic"/>
                <a:sym typeface="Century Gothic"/>
              </a:rPr>
              <a:t>LES CHIFFRES</a:t>
            </a:r>
            <a:endParaRPr/>
          </a:p>
          <a:p>
            <a:pPr indent="0" lvl="0" marL="0" marR="0" rtl="0" algn="l">
              <a:spcBef>
                <a:spcPts val="0"/>
              </a:spcBef>
              <a:spcAft>
                <a:spcPts val="0"/>
              </a:spcAft>
              <a:buNone/>
            </a:pPr>
            <a:r>
              <a:t/>
            </a:r>
            <a:endParaRPr sz="1400">
              <a:solidFill>
                <a:schemeClr val="dk1"/>
              </a:solidFill>
              <a:latin typeface="Century Gothic"/>
              <a:ea typeface="Century Gothic"/>
              <a:cs typeface="Century Gothic"/>
              <a:sym typeface="Century Gothic"/>
            </a:endParaRPr>
          </a:p>
          <a:p>
            <a:pPr indent="-285750" lvl="0" marL="285750" marR="0" rtl="0" algn="l">
              <a:spcBef>
                <a:spcPts val="0"/>
              </a:spcBef>
              <a:spcAft>
                <a:spcPts val="0"/>
              </a:spcAft>
              <a:buClr>
                <a:schemeClr val="dk1"/>
              </a:buClr>
              <a:buSzPts val="1400"/>
              <a:buFont typeface="Century Gothic"/>
              <a:buChar char="-"/>
            </a:pPr>
            <a:r>
              <a:rPr lang="fr-FR" sz="1400">
                <a:solidFill>
                  <a:schemeClr val="dk1"/>
                </a:solidFill>
                <a:latin typeface="Century Gothic"/>
                <a:ea typeface="Century Gothic"/>
                <a:cs typeface="Century Gothic"/>
                <a:sym typeface="Century Gothic"/>
              </a:rPr>
              <a:t>LOYER: 20880 € / an</a:t>
            </a:r>
            <a:endParaRPr/>
          </a:p>
          <a:p>
            <a:pPr indent="-285750" lvl="0" marL="285750" marR="0" rtl="0" algn="l">
              <a:spcBef>
                <a:spcPts val="0"/>
              </a:spcBef>
              <a:spcAft>
                <a:spcPts val="0"/>
              </a:spcAft>
              <a:buClr>
                <a:schemeClr val="dk1"/>
              </a:buClr>
              <a:buSzPts val="1400"/>
              <a:buFont typeface="Century Gothic"/>
              <a:buChar char="-"/>
            </a:pPr>
            <a:r>
              <a:rPr lang="fr-FR" sz="1400">
                <a:solidFill>
                  <a:schemeClr val="dk1"/>
                </a:solidFill>
                <a:latin typeface="Century Gothic"/>
                <a:ea typeface="Century Gothic"/>
                <a:cs typeface="Century Gothic"/>
                <a:sym typeface="Century Gothic"/>
              </a:rPr>
              <a:t>LES CHARGES: 14876 € / an</a:t>
            </a:r>
            <a:endParaRPr/>
          </a:p>
          <a:p>
            <a:pPr indent="-285750" lvl="1" marL="742950" marR="0" rtl="0" algn="l">
              <a:spcBef>
                <a:spcPts val="0"/>
              </a:spcBef>
              <a:spcAft>
                <a:spcPts val="0"/>
              </a:spcAft>
              <a:buClr>
                <a:schemeClr val="dk1"/>
              </a:buClr>
              <a:buSzPts val="1400"/>
              <a:buFont typeface="Noto Sans Symbols"/>
              <a:buChar char="⇒"/>
            </a:pPr>
            <a:r>
              <a:rPr b="0" i="0" lang="fr-FR" sz="1400" u="none" cap="none" strike="noStrike">
                <a:solidFill>
                  <a:schemeClr val="dk1"/>
                </a:solidFill>
                <a:latin typeface="Century Gothic"/>
                <a:ea typeface="Century Gothic"/>
                <a:cs typeface="Century Gothic"/>
                <a:sym typeface="Century Gothic"/>
              </a:rPr>
              <a:t>Assurance PNO 290 €</a:t>
            </a:r>
            <a:endParaRPr/>
          </a:p>
          <a:p>
            <a:pPr indent="-285750" lvl="1" marL="742950" marR="0" rtl="0" algn="l">
              <a:spcBef>
                <a:spcPts val="0"/>
              </a:spcBef>
              <a:spcAft>
                <a:spcPts val="0"/>
              </a:spcAft>
              <a:buClr>
                <a:schemeClr val="dk1"/>
              </a:buClr>
              <a:buSzPts val="1400"/>
              <a:buFont typeface="Noto Sans Symbols"/>
              <a:buChar char="⇒"/>
            </a:pPr>
            <a:r>
              <a:rPr b="0" i="0" lang="fr-FR" sz="1400" u="none" cap="none" strike="noStrike">
                <a:solidFill>
                  <a:schemeClr val="dk1"/>
                </a:solidFill>
                <a:latin typeface="Century Gothic"/>
                <a:ea typeface="Century Gothic"/>
                <a:cs typeface="Century Gothic"/>
                <a:sym typeface="Century Gothic"/>
              </a:rPr>
              <a:t>Taxe Foncière 1950€ </a:t>
            </a:r>
            <a:endParaRPr b="0" i="0" sz="900" u="none" cap="none" strike="noStrike">
              <a:solidFill>
                <a:schemeClr val="dk1"/>
              </a:solidFill>
              <a:latin typeface="Century Gothic"/>
              <a:ea typeface="Century Gothic"/>
              <a:cs typeface="Century Gothic"/>
              <a:sym typeface="Century Gothic"/>
            </a:endParaRPr>
          </a:p>
          <a:p>
            <a:pPr indent="-285750" lvl="1" marL="742950" marR="0" rtl="0" algn="l">
              <a:spcBef>
                <a:spcPts val="0"/>
              </a:spcBef>
              <a:spcAft>
                <a:spcPts val="0"/>
              </a:spcAft>
              <a:buClr>
                <a:schemeClr val="dk1"/>
              </a:buClr>
              <a:buSzPts val="1400"/>
              <a:buFont typeface="Noto Sans Symbols"/>
              <a:buChar char="⇒"/>
            </a:pPr>
            <a:r>
              <a:rPr b="0" i="0" lang="fr-FR" sz="1400" u="none" cap="none" strike="noStrike">
                <a:solidFill>
                  <a:schemeClr val="dk1"/>
                </a:solidFill>
                <a:latin typeface="Century Gothic"/>
                <a:ea typeface="Century Gothic"/>
                <a:cs typeface="Century Gothic"/>
                <a:sym typeface="Century Gothic"/>
              </a:rPr>
              <a:t>Crédit immobilier 12204€ </a:t>
            </a:r>
            <a:endParaRPr/>
          </a:p>
          <a:p>
            <a:pPr indent="-285750" lvl="1" marL="742950" marR="0" rtl="0" algn="l">
              <a:spcBef>
                <a:spcPts val="0"/>
              </a:spcBef>
              <a:spcAft>
                <a:spcPts val="0"/>
              </a:spcAft>
              <a:buClr>
                <a:schemeClr val="dk1"/>
              </a:buClr>
              <a:buSzPts val="1400"/>
              <a:buFont typeface="Noto Sans Symbols"/>
              <a:buChar char="⇒"/>
            </a:pPr>
            <a:r>
              <a:rPr b="0" i="0" lang="fr-FR" sz="1400" u="none" cap="none" strike="noStrike">
                <a:solidFill>
                  <a:schemeClr val="dk1"/>
                </a:solidFill>
                <a:latin typeface="Century Gothic"/>
                <a:ea typeface="Century Gothic"/>
                <a:cs typeface="Century Gothic"/>
                <a:sym typeface="Century Gothic"/>
              </a:rPr>
              <a:t>Comptable 432€ </a:t>
            </a:r>
            <a:r>
              <a:rPr b="0" i="0" lang="fr-FR" sz="900" u="none" cap="none" strike="noStrike">
                <a:solidFill>
                  <a:schemeClr val="dk1"/>
                </a:solidFill>
                <a:latin typeface="Century Gothic"/>
                <a:ea typeface="Century Gothic"/>
                <a:cs typeface="Century Gothic"/>
                <a:sym typeface="Century Gothic"/>
              </a:rPr>
              <a:t>(dont 66% crédit impôts)</a:t>
            </a:r>
            <a:endParaRPr/>
          </a:p>
          <a:p>
            <a:pPr indent="0" lvl="1" marL="457200" marR="0" rtl="0" algn="l">
              <a:spcBef>
                <a:spcPts val="0"/>
              </a:spcBef>
              <a:spcAft>
                <a:spcPts val="0"/>
              </a:spcAft>
              <a:buNone/>
            </a:pPr>
            <a:r>
              <a:t/>
            </a:r>
            <a:endParaRPr b="0" i="0" sz="800" u="none" cap="none" strike="noStrike">
              <a:solidFill>
                <a:schemeClr val="dk1"/>
              </a:solidFill>
              <a:latin typeface="Century Gothic"/>
              <a:ea typeface="Century Gothic"/>
              <a:cs typeface="Century Gothic"/>
              <a:sym typeface="Century Gothic"/>
            </a:endParaRPr>
          </a:p>
          <a:p>
            <a:pPr indent="0" lvl="1" marL="457200" marR="0" rtl="0" algn="l">
              <a:spcBef>
                <a:spcPts val="0"/>
              </a:spcBef>
              <a:spcAft>
                <a:spcPts val="0"/>
              </a:spcAft>
              <a:buNone/>
            </a:pPr>
            <a:r>
              <a:rPr b="1" i="0" lang="fr-FR" sz="1400" u="sng" cap="none" strike="noStrike">
                <a:solidFill>
                  <a:schemeClr val="dk1"/>
                </a:solidFill>
                <a:latin typeface="Century Gothic"/>
                <a:ea typeface="Century Gothic"/>
                <a:cs typeface="Century Gothic"/>
                <a:sym typeface="Century Gothic"/>
              </a:rPr>
              <a:t>CASH FLOW* = 6004€ / an </a:t>
            </a:r>
            <a:r>
              <a:rPr b="1" i="0" lang="fr-FR" sz="1000" u="none" cap="none" strike="noStrike">
                <a:solidFill>
                  <a:schemeClr val="dk1"/>
                </a:solidFill>
                <a:latin typeface="Century Gothic"/>
                <a:ea typeface="Century Gothic"/>
                <a:cs typeface="Century Gothic"/>
                <a:sym typeface="Century Gothic"/>
              </a:rPr>
              <a:t>(soit 500€ / mois)</a:t>
            </a:r>
            <a:endParaRPr/>
          </a:p>
          <a:p>
            <a:pPr indent="0" lvl="1" marL="457200" marR="0" rtl="0" algn="ctr">
              <a:spcBef>
                <a:spcPts val="0"/>
              </a:spcBef>
              <a:spcAft>
                <a:spcPts val="0"/>
              </a:spcAft>
              <a:buNone/>
            </a:pPr>
            <a:r>
              <a:t/>
            </a:r>
            <a:endParaRPr b="0" i="0" sz="900" u="none" cap="none" strike="noStrike">
              <a:solidFill>
                <a:schemeClr val="dk1"/>
              </a:solidFill>
              <a:latin typeface="Century Gothic"/>
              <a:ea typeface="Century Gothic"/>
              <a:cs typeface="Century Gothic"/>
              <a:sym typeface="Century Gothic"/>
            </a:endParaRPr>
          </a:p>
          <a:p>
            <a:pPr indent="0" lvl="1" marL="457200" marR="0" rtl="0" algn="ctr">
              <a:spcBef>
                <a:spcPts val="0"/>
              </a:spcBef>
              <a:spcAft>
                <a:spcPts val="0"/>
              </a:spcAft>
              <a:buNone/>
            </a:pPr>
            <a:r>
              <a:rPr b="0" i="0" lang="fr-FR" sz="1050" u="none" cap="none" strike="noStrike">
                <a:solidFill>
                  <a:schemeClr val="dk1"/>
                </a:solidFill>
                <a:latin typeface="Century Gothic"/>
                <a:ea typeface="Century Gothic"/>
                <a:cs typeface="Century Gothic"/>
                <a:sym typeface="Century Gothic"/>
              </a:rPr>
              <a:t>Même loyer minoré (70%) cela dépasse les charges annuelles : 20880€ x 0,7 &gt; 14876€</a:t>
            </a:r>
            <a:endParaRPr/>
          </a:p>
          <a:p>
            <a:pPr indent="-196850" lvl="1" marL="742950" marR="0" rtl="0" algn="l">
              <a:spcBef>
                <a:spcPts val="0"/>
              </a:spcBef>
              <a:spcAft>
                <a:spcPts val="0"/>
              </a:spcAft>
              <a:buClr>
                <a:schemeClr val="dk1"/>
              </a:buClr>
              <a:buSzPts val="1400"/>
              <a:buFont typeface="Noto Sans Symbols"/>
              <a:buNone/>
            </a:pPr>
            <a:r>
              <a:t/>
            </a:r>
            <a:endParaRPr b="0" i="0" sz="1400" u="none" cap="none" strike="noStrike">
              <a:solidFill>
                <a:schemeClr val="dk1"/>
              </a:solidFill>
              <a:latin typeface="Century Gothic"/>
              <a:ea typeface="Century Gothic"/>
              <a:cs typeface="Century Gothic"/>
              <a:sym typeface="Century Gothic"/>
            </a:endParaRPr>
          </a:p>
        </p:txBody>
      </p:sp>
      <p:sp>
        <p:nvSpPr>
          <p:cNvPr id="163" name="Google Shape;163;p23"/>
          <p:cNvSpPr txBox="1"/>
          <p:nvPr/>
        </p:nvSpPr>
        <p:spPr>
          <a:xfrm>
            <a:off x="4505876" y="986370"/>
            <a:ext cx="4160696" cy="3600986"/>
          </a:xfrm>
          <a:prstGeom prst="rect">
            <a:avLst/>
          </a:prstGeom>
          <a:gradFill>
            <a:gsLst>
              <a:gs pos="0">
                <a:srgbClr val="9CD7FF"/>
              </a:gs>
              <a:gs pos="50000">
                <a:srgbClr val="C1E3FF"/>
              </a:gs>
              <a:gs pos="100000">
                <a:srgbClr val="E1F1FF"/>
              </a:gs>
            </a:gsLst>
            <a:lin ang="16200000" scaled="0"/>
          </a:gradFill>
          <a:ln cap="flat" cmpd="sng" w="9525">
            <a:solidFill>
              <a:schemeClr val="accent6"/>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fr-FR" sz="1400">
                <a:solidFill>
                  <a:schemeClr val="dk1"/>
                </a:solidFill>
                <a:latin typeface="Century Gothic"/>
                <a:ea typeface="Century Gothic"/>
                <a:cs typeface="Century Gothic"/>
                <a:sym typeface="Century Gothic"/>
              </a:rPr>
              <a:t>INVESTISSEMENT</a:t>
            </a:r>
            <a:endParaRPr/>
          </a:p>
          <a:p>
            <a:pPr indent="0" lvl="0" marL="0" marR="0" rtl="0" algn="l">
              <a:spcBef>
                <a:spcPts val="0"/>
              </a:spcBef>
              <a:spcAft>
                <a:spcPts val="0"/>
              </a:spcAft>
              <a:buNone/>
            </a:pPr>
            <a:r>
              <a:t/>
            </a:r>
            <a:endParaRPr sz="14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400">
              <a:solidFill>
                <a:schemeClr val="dk1"/>
              </a:solidFill>
              <a:latin typeface="Century Gothic"/>
              <a:ea typeface="Century Gothic"/>
              <a:cs typeface="Century Gothic"/>
              <a:sym typeface="Century Gothic"/>
            </a:endParaRPr>
          </a:p>
          <a:p>
            <a:pPr indent="-285750" lvl="0" marL="285750" marR="0" rtl="0" algn="l">
              <a:spcBef>
                <a:spcPts val="0"/>
              </a:spcBef>
              <a:spcAft>
                <a:spcPts val="0"/>
              </a:spcAft>
              <a:buClr>
                <a:schemeClr val="dk1"/>
              </a:buClr>
              <a:buSzPts val="1600"/>
              <a:buFont typeface="Century Gothic"/>
              <a:buChar char="-"/>
            </a:pPr>
            <a:r>
              <a:rPr lang="fr-FR" sz="1600">
                <a:solidFill>
                  <a:schemeClr val="dk1"/>
                </a:solidFill>
                <a:latin typeface="Century Gothic"/>
                <a:ea typeface="Century Gothic"/>
                <a:cs typeface="Century Gothic"/>
                <a:sym typeface="Century Gothic"/>
              </a:rPr>
              <a:t>Prix de l’IDR = 179000€</a:t>
            </a:r>
            <a:endParaRPr/>
          </a:p>
          <a:p>
            <a:pPr indent="-285750" lvl="0" marL="285750" marR="0" rtl="0" algn="l">
              <a:spcBef>
                <a:spcPts val="0"/>
              </a:spcBef>
              <a:spcAft>
                <a:spcPts val="0"/>
              </a:spcAft>
              <a:buClr>
                <a:schemeClr val="dk1"/>
              </a:buClr>
              <a:buSzPts val="1600"/>
              <a:buFont typeface="Century Gothic"/>
              <a:buChar char="-"/>
            </a:pPr>
            <a:r>
              <a:rPr lang="fr-FR" sz="1600">
                <a:solidFill>
                  <a:schemeClr val="dk1"/>
                </a:solidFill>
                <a:latin typeface="Century Gothic"/>
                <a:ea typeface="Century Gothic"/>
                <a:cs typeface="Century Gothic"/>
                <a:sym typeface="Century Gothic"/>
              </a:rPr>
              <a:t>Frais de Notaire = 14008 €</a:t>
            </a:r>
            <a:endParaRPr/>
          </a:p>
          <a:p>
            <a:pPr indent="-285750" lvl="0" marL="285750" marR="0" rtl="0" algn="l">
              <a:spcBef>
                <a:spcPts val="0"/>
              </a:spcBef>
              <a:spcAft>
                <a:spcPts val="0"/>
              </a:spcAft>
              <a:buClr>
                <a:schemeClr val="dk1"/>
              </a:buClr>
              <a:buSzPts val="1600"/>
              <a:buFont typeface="Century Gothic"/>
              <a:buChar char="-"/>
            </a:pPr>
            <a:r>
              <a:rPr lang="fr-FR" sz="1600">
                <a:solidFill>
                  <a:schemeClr val="dk1"/>
                </a:solidFill>
                <a:latin typeface="Century Gothic"/>
                <a:ea typeface="Century Gothic"/>
                <a:cs typeface="Century Gothic"/>
                <a:sym typeface="Century Gothic"/>
              </a:rPr>
              <a:t>Frais Mandataire Projet Locatif =  11000 € </a:t>
            </a:r>
            <a:endParaRPr/>
          </a:p>
          <a:p>
            <a:pPr indent="-285750" lvl="0" marL="285750" marR="0" rtl="0" algn="l">
              <a:spcBef>
                <a:spcPts val="0"/>
              </a:spcBef>
              <a:spcAft>
                <a:spcPts val="0"/>
              </a:spcAft>
              <a:buClr>
                <a:schemeClr val="dk1"/>
              </a:buClr>
              <a:buSzPts val="1600"/>
              <a:buFont typeface="Century Gothic"/>
              <a:buChar char="-"/>
            </a:pPr>
            <a:r>
              <a:rPr lang="fr-FR" sz="1600">
                <a:solidFill>
                  <a:schemeClr val="dk1"/>
                </a:solidFill>
                <a:latin typeface="Century Gothic"/>
                <a:ea typeface="Century Gothic"/>
                <a:cs typeface="Century Gothic"/>
                <a:sym typeface="Century Gothic"/>
              </a:rPr>
              <a:t>Travaux et agencement= 28670 €</a:t>
            </a:r>
            <a:endParaRPr/>
          </a:p>
          <a:p>
            <a:pPr indent="-285750" lvl="0" marL="285750" marR="0" rtl="0" algn="l">
              <a:spcBef>
                <a:spcPts val="0"/>
              </a:spcBef>
              <a:spcAft>
                <a:spcPts val="0"/>
              </a:spcAft>
              <a:buClr>
                <a:schemeClr val="dk1"/>
              </a:buClr>
              <a:buSzPts val="1600"/>
              <a:buFont typeface="Century Gothic"/>
              <a:buChar char="-"/>
            </a:pPr>
            <a:r>
              <a:rPr lang="fr-FR" sz="1600">
                <a:solidFill>
                  <a:schemeClr val="dk1"/>
                </a:solidFill>
                <a:latin typeface="Century Gothic"/>
                <a:ea typeface="Century Gothic"/>
                <a:cs typeface="Century Gothic"/>
                <a:sym typeface="Century Gothic"/>
              </a:rPr>
              <a:t>Estimation Frais bancaire = 2 089 €</a:t>
            </a:r>
            <a:endParaRPr/>
          </a:p>
          <a:p>
            <a:pPr indent="-196850" lvl="0" marL="285750" marR="0" rtl="0" algn="l">
              <a:spcBef>
                <a:spcPts val="0"/>
              </a:spcBef>
              <a:spcAft>
                <a:spcPts val="0"/>
              </a:spcAft>
              <a:buClr>
                <a:schemeClr val="dk1"/>
              </a:buClr>
              <a:buSzPts val="1400"/>
              <a:buFont typeface="Century Gothic"/>
              <a:buNone/>
            </a:pPr>
            <a:r>
              <a:t/>
            </a:r>
            <a:endParaRPr sz="1400">
              <a:solidFill>
                <a:schemeClr val="dk1"/>
              </a:solidFill>
              <a:latin typeface="Century Gothic"/>
              <a:ea typeface="Century Gothic"/>
              <a:cs typeface="Century Gothic"/>
              <a:sym typeface="Century Gothic"/>
            </a:endParaRPr>
          </a:p>
          <a:p>
            <a:pPr indent="-196850" lvl="0" marL="285750" marR="0" rtl="0" algn="l">
              <a:spcBef>
                <a:spcPts val="0"/>
              </a:spcBef>
              <a:spcAft>
                <a:spcPts val="0"/>
              </a:spcAft>
              <a:buClr>
                <a:schemeClr val="dk1"/>
              </a:buClr>
              <a:buSzPts val="1400"/>
              <a:buFont typeface="Century Gothic"/>
              <a:buNone/>
            </a:pPr>
            <a:r>
              <a:t/>
            </a:r>
            <a:endParaRPr sz="1400">
              <a:solidFill>
                <a:schemeClr val="dk1"/>
              </a:solidFill>
              <a:latin typeface="Century Gothic"/>
              <a:ea typeface="Century Gothic"/>
              <a:cs typeface="Century Gothic"/>
              <a:sym typeface="Century Gothic"/>
            </a:endParaRPr>
          </a:p>
          <a:p>
            <a:pPr indent="-196850" lvl="0" marL="285750" marR="0" rtl="0" algn="l">
              <a:spcBef>
                <a:spcPts val="0"/>
              </a:spcBef>
              <a:spcAft>
                <a:spcPts val="0"/>
              </a:spcAft>
              <a:buClr>
                <a:schemeClr val="dk1"/>
              </a:buClr>
              <a:buSzPts val="1400"/>
              <a:buFont typeface="Century Gothic"/>
              <a:buNone/>
            </a:pPr>
            <a:r>
              <a:t/>
            </a:r>
            <a:endParaRPr sz="1400">
              <a:solidFill>
                <a:schemeClr val="dk1"/>
              </a:solidFill>
              <a:latin typeface="Century Gothic"/>
              <a:ea typeface="Century Gothic"/>
              <a:cs typeface="Century Gothic"/>
              <a:sym typeface="Century Gothic"/>
            </a:endParaRPr>
          </a:p>
          <a:p>
            <a:pPr indent="-196850" lvl="0" marL="285750" marR="0" rtl="0" algn="l">
              <a:spcBef>
                <a:spcPts val="0"/>
              </a:spcBef>
              <a:spcAft>
                <a:spcPts val="0"/>
              </a:spcAft>
              <a:buClr>
                <a:schemeClr val="dk1"/>
              </a:buClr>
              <a:buSzPts val="1400"/>
              <a:buFont typeface="Century Gothic"/>
              <a:buNone/>
            </a:pPr>
            <a:r>
              <a:t/>
            </a:r>
            <a:endParaRPr sz="14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400">
              <a:solidFill>
                <a:schemeClr val="dk1"/>
              </a:solidFill>
              <a:latin typeface="Century Gothic"/>
              <a:ea typeface="Century Gothic"/>
              <a:cs typeface="Century Gothic"/>
              <a:sym typeface="Century Gothic"/>
            </a:endParaRPr>
          </a:p>
          <a:p>
            <a:pPr indent="0" lvl="0" marL="0" marR="0" rtl="0" algn="ctr">
              <a:spcBef>
                <a:spcPts val="0"/>
              </a:spcBef>
              <a:spcAft>
                <a:spcPts val="0"/>
              </a:spcAft>
              <a:buNone/>
            </a:pPr>
            <a:r>
              <a:rPr b="1" lang="fr-FR" sz="2000" u="sng">
                <a:solidFill>
                  <a:schemeClr val="dk1"/>
                </a:solidFill>
                <a:latin typeface="Century Gothic"/>
                <a:ea typeface="Century Gothic"/>
                <a:cs typeface="Century Gothic"/>
                <a:sym typeface="Century Gothic"/>
              </a:rPr>
              <a:t>COUT TOTAL = 234767 €</a:t>
            </a:r>
            <a:endParaRPr/>
          </a:p>
        </p:txBody>
      </p:sp>
      <p:sp>
        <p:nvSpPr>
          <p:cNvPr id="164" name="Google Shape;164;p23"/>
          <p:cNvSpPr txBox="1"/>
          <p:nvPr/>
        </p:nvSpPr>
        <p:spPr>
          <a:xfrm>
            <a:off x="477430" y="3712738"/>
            <a:ext cx="3919946" cy="1384995"/>
          </a:xfrm>
          <a:prstGeom prst="rect">
            <a:avLst/>
          </a:prstGeom>
          <a:gradFill>
            <a:gsLst>
              <a:gs pos="0">
                <a:srgbClr val="BDF295"/>
              </a:gs>
              <a:gs pos="50000">
                <a:srgbClr val="D5F5BE"/>
              </a:gs>
              <a:gs pos="100000">
                <a:srgbClr val="EAFADE"/>
              </a:gs>
            </a:gsLst>
            <a:lin ang="16200000" scaled="0"/>
          </a:gradFill>
          <a:ln cap="flat" cmpd="sng" w="9525">
            <a:solidFill>
              <a:schemeClr val="accen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fr-FR" sz="1400">
                <a:solidFill>
                  <a:schemeClr val="dk1"/>
                </a:solidFill>
                <a:latin typeface="Century Gothic"/>
                <a:ea typeface="Century Gothic"/>
                <a:cs typeface="Century Gothic"/>
                <a:sym typeface="Century Gothic"/>
              </a:rPr>
              <a:t>RENDEMENT </a:t>
            </a:r>
            <a:r>
              <a:rPr b="1" lang="fr-FR">
                <a:solidFill>
                  <a:schemeClr val="dk1"/>
                </a:solidFill>
                <a:latin typeface="Century Gothic"/>
                <a:ea typeface="Century Gothic"/>
                <a:cs typeface="Century Gothic"/>
                <a:sym typeface="Century Gothic"/>
              </a:rPr>
              <a:t>BRUT</a:t>
            </a:r>
            <a:endParaRPr/>
          </a:p>
          <a:p>
            <a:pPr indent="0" lvl="0" marL="0" marR="0" rtl="0" algn="l">
              <a:spcBef>
                <a:spcPts val="0"/>
              </a:spcBef>
              <a:spcAft>
                <a:spcPts val="0"/>
              </a:spcAft>
              <a:buNone/>
            </a:pPr>
            <a:r>
              <a:t/>
            </a:r>
            <a:endParaRPr sz="1400">
              <a:solidFill>
                <a:schemeClr val="dk1"/>
              </a:solidFill>
              <a:latin typeface="Century Gothic"/>
              <a:ea typeface="Century Gothic"/>
              <a:cs typeface="Century Gothic"/>
              <a:sym typeface="Century Gothic"/>
            </a:endParaRPr>
          </a:p>
          <a:p>
            <a:pPr indent="-285750" lvl="0" marL="285750" marR="0" rtl="0" algn="l">
              <a:spcBef>
                <a:spcPts val="0"/>
              </a:spcBef>
              <a:spcAft>
                <a:spcPts val="0"/>
              </a:spcAft>
              <a:buClr>
                <a:schemeClr val="dk1"/>
              </a:buClr>
              <a:buSzPts val="1400"/>
              <a:buFont typeface="Century Gothic"/>
              <a:buChar char="-"/>
            </a:pPr>
            <a:r>
              <a:rPr lang="fr-FR" sz="1400">
                <a:solidFill>
                  <a:schemeClr val="dk1"/>
                </a:solidFill>
                <a:latin typeface="Century Gothic"/>
                <a:ea typeface="Century Gothic"/>
                <a:cs typeface="Century Gothic"/>
                <a:sym typeface="Century Gothic"/>
              </a:rPr>
              <a:t>LOYER =  20880 € / an </a:t>
            </a:r>
            <a:endParaRPr/>
          </a:p>
          <a:p>
            <a:pPr indent="-285750" lvl="0" marL="285750" marR="0" rtl="0" algn="l">
              <a:spcBef>
                <a:spcPts val="0"/>
              </a:spcBef>
              <a:spcAft>
                <a:spcPts val="0"/>
              </a:spcAft>
              <a:buClr>
                <a:schemeClr val="dk1"/>
              </a:buClr>
              <a:buSzPts val="1400"/>
              <a:buFont typeface="Century Gothic"/>
              <a:buChar char="-"/>
            </a:pPr>
            <a:r>
              <a:rPr lang="fr-FR" sz="1400">
                <a:solidFill>
                  <a:schemeClr val="dk1"/>
                </a:solidFill>
                <a:latin typeface="Century Gothic"/>
                <a:ea typeface="Century Gothic"/>
                <a:cs typeface="Century Gothic"/>
                <a:sym typeface="Century Gothic"/>
              </a:rPr>
              <a:t>Investissement net = 234 767 €</a:t>
            </a:r>
            <a:endParaRPr/>
          </a:p>
          <a:p>
            <a:pPr indent="0" lvl="1" marL="457200" marR="0" rtl="0" algn="l">
              <a:spcBef>
                <a:spcPts val="0"/>
              </a:spcBef>
              <a:spcAft>
                <a:spcPts val="0"/>
              </a:spcAft>
              <a:buNone/>
            </a:pPr>
            <a:r>
              <a:t/>
            </a:r>
            <a:endParaRPr b="0" i="0" sz="1400" u="none" cap="none" strike="noStrike">
              <a:solidFill>
                <a:schemeClr val="dk1"/>
              </a:solidFill>
              <a:latin typeface="Century Gothic"/>
              <a:ea typeface="Century Gothic"/>
              <a:cs typeface="Century Gothic"/>
              <a:sym typeface="Century Gothic"/>
            </a:endParaRPr>
          </a:p>
          <a:p>
            <a:pPr indent="0" lvl="1" marL="457200" marR="0" rtl="0" algn="l">
              <a:spcBef>
                <a:spcPts val="0"/>
              </a:spcBef>
              <a:spcAft>
                <a:spcPts val="0"/>
              </a:spcAft>
              <a:buNone/>
            </a:pPr>
            <a:r>
              <a:rPr b="1" i="0" lang="fr-FR" sz="1400" u="sng" cap="none" strike="noStrike">
                <a:solidFill>
                  <a:schemeClr val="dk1"/>
                </a:solidFill>
                <a:latin typeface="Century Gothic"/>
                <a:ea typeface="Century Gothic"/>
                <a:cs typeface="Century Gothic"/>
                <a:sym typeface="Century Gothic"/>
              </a:rPr>
              <a:t>RENDEMENT </a:t>
            </a:r>
            <a:r>
              <a:rPr b="1" lang="fr-FR" u="sng">
                <a:solidFill>
                  <a:schemeClr val="dk1"/>
                </a:solidFill>
                <a:latin typeface="Century Gothic"/>
                <a:ea typeface="Century Gothic"/>
                <a:cs typeface="Century Gothic"/>
                <a:sym typeface="Century Gothic"/>
              </a:rPr>
              <a:t>BRUT</a:t>
            </a:r>
            <a:r>
              <a:rPr b="1" i="0" lang="fr-FR" sz="1400" u="sng" cap="none" strike="noStrike">
                <a:solidFill>
                  <a:schemeClr val="dk1"/>
                </a:solidFill>
                <a:latin typeface="Century Gothic"/>
                <a:ea typeface="Century Gothic"/>
                <a:cs typeface="Century Gothic"/>
                <a:sym typeface="Century Gothic"/>
              </a:rPr>
              <a:t> = 8,89 %</a:t>
            </a:r>
            <a:endParaRPr/>
          </a:p>
        </p:txBody>
      </p:sp>
      <p:sp>
        <p:nvSpPr>
          <p:cNvPr id="165" name="Google Shape;165;p23"/>
          <p:cNvSpPr txBox="1"/>
          <p:nvPr/>
        </p:nvSpPr>
        <p:spPr>
          <a:xfrm>
            <a:off x="4417265" y="4656012"/>
            <a:ext cx="4160697" cy="49244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400">
                <a:solidFill>
                  <a:schemeClr val="lt1"/>
                </a:solidFill>
                <a:latin typeface="Century Gothic"/>
                <a:ea typeface="Century Gothic"/>
                <a:cs typeface="Century Gothic"/>
                <a:sym typeface="Century Gothic"/>
              </a:rPr>
              <a:t>*</a:t>
            </a:r>
            <a:r>
              <a:rPr lang="fr-FR" sz="1200">
                <a:solidFill>
                  <a:schemeClr val="lt1"/>
                </a:solidFill>
                <a:latin typeface="Century Gothic"/>
                <a:ea typeface="Century Gothic"/>
                <a:cs typeface="Century Gothic"/>
                <a:sym typeface="Century Gothic"/>
              </a:rPr>
              <a:t>Cash flow : LOYER – toutes les charges – impôts = revenus net  </a:t>
            </a:r>
            <a:endParaRPr sz="1400">
              <a:solidFill>
                <a:schemeClr val="lt1"/>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4"/>
          <p:cNvSpPr/>
          <p:nvPr/>
        </p:nvSpPr>
        <p:spPr>
          <a:xfrm>
            <a:off x="-3382" y="-1"/>
            <a:ext cx="4710464" cy="3730337"/>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172" name="Google Shape;172;p24"/>
          <p:cNvSpPr txBox="1"/>
          <p:nvPr/>
        </p:nvSpPr>
        <p:spPr>
          <a:xfrm>
            <a:off x="8484871" y="4824012"/>
            <a:ext cx="181150" cy="161587"/>
          </a:xfrm>
          <a:prstGeom prst="rect">
            <a:avLst/>
          </a:prstGeom>
          <a:noFill/>
          <a:ln>
            <a:noFill/>
          </a:ln>
        </p:spPr>
        <p:txBody>
          <a:bodyPr anchorCtr="0" anchor="b" bIns="34275" lIns="68575" spcFirstLastPara="1" rIns="68575" wrap="square" tIns="34275">
            <a:noAutofit/>
          </a:bodyPr>
          <a:lstStyle/>
          <a:p>
            <a:pPr indent="0" lvl="0" marL="0" marR="0" rtl="0" algn="l">
              <a:spcBef>
                <a:spcPts val="0"/>
              </a:spcBef>
              <a:spcAft>
                <a:spcPts val="0"/>
              </a:spcAft>
              <a:buNone/>
            </a:pPr>
            <a:fld id="{00000000-1234-1234-1234-123412341234}" type="slidenum">
              <a:rPr lang="fr-FR" sz="600">
                <a:solidFill>
                  <a:schemeClr val="dk1"/>
                </a:solidFill>
                <a:latin typeface="Century Gothic"/>
                <a:ea typeface="Century Gothic"/>
                <a:cs typeface="Century Gothic"/>
                <a:sym typeface="Century Gothic"/>
              </a:rPr>
              <a:t>‹#›</a:t>
            </a:fld>
            <a:endParaRPr sz="600">
              <a:solidFill>
                <a:schemeClr val="dk1"/>
              </a:solidFill>
              <a:latin typeface="Century Gothic"/>
              <a:ea typeface="Century Gothic"/>
              <a:cs typeface="Century Gothic"/>
              <a:sym typeface="Century Gothic"/>
            </a:endParaRPr>
          </a:p>
        </p:txBody>
      </p:sp>
      <p:cxnSp>
        <p:nvCxnSpPr>
          <p:cNvPr id="173" name="Google Shape;173;p24"/>
          <p:cNvCxnSpPr/>
          <p:nvPr/>
        </p:nvCxnSpPr>
        <p:spPr>
          <a:xfrm>
            <a:off x="8666572" y="4911693"/>
            <a:ext cx="477428" cy="0"/>
          </a:xfrm>
          <a:prstGeom prst="straightConnector1">
            <a:avLst/>
          </a:prstGeom>
          <a:noFill/>
          <a:ln cap="flat" cmpd="sng" w="57150">
            <a:solidFill>
              <a:srgbClr val="44A437"/>
            </a:solidFill>
            <a:prstDash val="solid"/>
            <a:miter lim="800000"/>
            <a:headEnd len="sm" w="sm" type="none"/>
            <a:tailEnd len="sm" w="sm" type="none"/>
          </a:ln>
        </p:spPr>
      </p:cxnSp>
      <p:sp>
        <p:nvSpPr>
          <p:cNvPr id="174" name="Google Shape;174;p24"/>
          <p:cNvSpPr/>
          <p:nvPr/>
        </p:nvSpPr>
        <p:spPr>
          <a:xfrm>
            <a:off x="6021782" y="527251"/>
            <a:ext cx="2883504" cy="3877985"/>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lang="fr-FR" sz="1200">
                <a:solidFill>
                  <a:schemeClr val="lt1"/>
                </a:solidFill>
                <a:latin typeface="Century Gothic"/>
                <a:ea typeface="Century Gothic"/>
                <a:cs typeface="Century Gothic"/>
                <a:sym typeface="Century Gothic"/>
              </a:rPr>
              <a:t>PROJET &amp; REFLEXION PERSONNEL:</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Division d’appartements sur une maison en nu propriété (15*8,5)</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Lieu à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Superficie Actuelle : T4 130m²</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Données:</a:t>
            </a:r>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ST INSIDE (cabinet d’architecture et décoration d’intérieure)</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La Centrale de Financement Aix</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Caisse d’Epargne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Dead Line: 31 janvier 2018</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p:txBody>
      </p:sp>
      <p:pic>
        <p:nvPicPr>
          <p:cNvPr id="175" name="Google Shape;175;p24"/>
          <p:cNvPicPr preferRelativeResize="0"/>
          <p:nvPr>
            <p:ph idx="2" type="pic"/>
          </p:nvPr>
        </p:nvPicPr>
        <p:blipFill rotWithShape="1">
          <a:blip r:embed="rId3">
            <a:alphaModFix/>
          </a:blip>
          <a:srcRect b="-16871" l="0" r="0" t="182"/>
          <a:stretch/>
        </p:blipFill>
        <p:spPr>
          <a:xfrm>
            <a:off x="0" y="-20782"/>
            <a:ext cx="9144000" cy="6037118"/>
          </a:xfrm>
          <a:prstGeom prst="rect">
            <a:avLst/>
          </a:prstGeom>
          <a:noFill/>
          <a:ln>
            <a:noFill/>
          </a:ln>
        </p:spPr>
      </p:pic>
      <p:sp>
        <p:nvSpPr>
          <p:cNvPr id="176" name="Google Shape;176;p24"/>
          <p:cNvSpPr/>
          <p:nvPr/>
        </p:nvSpPr>
        <p:spPr>
          <a:xfrm>
            <a:off x="0" y="-1"/>
            <a:ext cx="9147912" cy="5148263"/>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177" name="Google Shape;177;p24"/>
          <p:cNvSpPr txBox="1"/>
          <p:nvPr/>
        </p:nvSpPr>
        <p:spPr>
          <a:xfrm>
            <a:off x="427452" y="185027"/>
            <a:ext cx="8716548" cy="495168"/>
          </a:xfrm>
          <a:prstGeom prst="rect">
            <a:avLst/>
          </a:prstGeom>
          <a:noFill/>
          <a:ln>
            <a:noFill/>
          </a:ln>
        </p:spPr>
        <p:txBody>
          <a:bodyPr anchorCtr="0" anchor="t" bIns="17150" lIns="34275" spcFirstLastPara="1" rIns="34275" wrap="square" tIns="102875">
            <a:noAutofit/>
          </a:bodyPr>
          <a:lstStyle/>
          <a:p>
            <a:pPr indent="0" lvl="0" marL="0" marR="0" rtl="0" algn="l">
              <a:lnSpc>
                <a:spcPct val="90000"/>
              </a:lnSpc>
              <a:spcBef>
                <a:spcPts val="0"/>
              </a:spcBef>
              <a:spcAft>
                <a:spcPts val="0"/>
              </a:spcAft>
              <a:buNone/>
            </a:pPr>
            <a:r>
              <a:rPr b="1" lang="fr-FR" sz="2700">
                <a:solidFill>
                  <a:schemeClr val="lt1"/>
                </a:solidFill>
                <a:latin typeface="Century Gothic"/>
                <a:ea typeface="Century Gothic"/>
                <a:cs typeface="Century Gothic"/>
                <a:sym typeface="Century Gothic"/>
              </a:rPr>
              <a:t>ENDETTEMENT APRÈS L’INVESTISSEMENT</a:t>
            </a:r>
            <a:endParaRPr b="1" sz="2700">
              <a:solidFill>
                <a:schemeClr val="lt1"/>
              </a:solidFill>
              <a:latin typeface="Century Gothic"/>
              <a:ea typeface="Century Gothic"/>
              <a:cs typeface="Century Gothic"/>
              <a:sym typeface="Century Gothic"/>
            </a:endParaRPr>
          </a:p>
        </p:txBody>
      </p:sp>
      <p:cxnSp>
        <p:nvCxnSpPr>
          <p:cNvPr id="178" name="Google Shape;178;p24"/>
          <p:cNvCxnSpPr/>
          <p:nvPr/>
        </p:nvCxnSpPr>
        <p:spPr>
          <a:xfrm>
            <a:off x="477429" y="775447"/>
            <a:ext cx="8535942" cy="0"/>
          </a:xfrm>
          <a:prstGeom prst="straightConnector1">
            <a:avLst/>
          </a:prstGeom>
          <a:noFill/>
          <a:ln cap="flat" cmpd="sng" w="57150">
            <a:solidFill>
              <a:srgbClr val="92D050"/>
            </a:solidFill>
            <a:prstDash val="solid"/>
            <a:miter lim="800000"/>
            <a:headEnd len="sm" w="sm" type="none"/>
            <a:tailEnd len="sm" w="sm" type="none"/>
          </a:ln>
        </p:spPr>
      </p:cxnSp>
      <p:cxnSp>
        <p:nvCxnSpPr>
          <p:cNvPr id="179" name="Google Shape;179;p24"/>
          <p:cNvCxnSpPr/>
          <p:nvPr/>
        </p:nvCxnSpPr>
        <p:spPr>
          <a:xfrm>
            <a:off x="8666572" y="4999710"/>
            <a:ext cx="477428" cy="0"/>
          </a:xfrm>
          <a:prstGeom prst="straightConnector1">
            <a:avLst/>
          </a:prstGeom>
          <a:noFill/>
          <a:ln cap="flat" cmpd="sng" w="57150">
            <a:solidFill>
              <a:srgbClr val="92D050"/>
            </a:solidFill>
            <a:prstDash val="solid"/>
            <a:miter lim="800000"/>
            <a:headEnd len="sm" w="sm" type="none"/>
            <a:tailEnd len="sm" w="sm" type="none"/>
          </a:ln>
        </p:spPr>
      </p:cxnSp>
      <p:graphicFrame>
        <p:nvGraphicFramePr>
          <p:cNvPr id="180" name="Google Shape;180;p24"/>
          <p:cNvGraphicFramePr/>
          <p:nvPr/>
        </p:nvGraphicFramePr>
        <p:xfrm>
          <a:off x="535159" y="985177"/>
          <a:ext cx="3000000" cy="3000000"/>
        </p:xfrm>
        <a:graphic>
          <a:graphicData uri="http://schemas.openxmlformats.org/drawingml/2006/table">
            <a:tbl>
              <a:tblPr bandRow="1" firstRow="1">
                <a:noFill/>
                <a:tableStyleId>{F4F9413F-9CCF-44BA-8423-D185D0DE86A5}</a:tableStyleId>
              </a:tblPr>
              <a:tblGrid>
                <a:gridCol w="1390650"/>
                <a:gridCol w="1390650"/>
                <a:gridCol w="1390650"/>
                <a:gridCol w="1390650"/>
                <a:gridCol w="1390650"/>
                <a:gridCol w="1390650"/>
              </a:tblGrid>
              <a:tr h="313775">
                <a:tc gridSpan="2">
                  <a:txBody>
                    <a:bodyPr/>
                    <a:lstStyle/>
                    <a:p>
                      <a:pPr indent="0" lvl="0" marL="0" marR="0" rtl="0" algn="ctr">
                        <a:spcBef>
                          <a:spcPts val="0"/>
                        </a:spcBef>
                        <a:spcAft>
                          <a:spcPts val="0"/>
                        </a:spcAft>
                        <a:buNone/>
                      </a:pPr>
                      <a:r>
                        <a:rPr lang="fr-FR" sz="1300"/>
                        <a:t>REVENUS MENSUELS</a:t>
                      </a:r>
                      <a:endParaRPr/>
                    </a:p>
                  </a:txBody>
                  <a:tcPr marT="45725" marB="45725" marR="91450" marL="91450" anchor="ctr"/>
                </a:tc>
                <a:tc hMerge="1"/>
                <a:tc gridSpan="2">
                  <a:txBody>
                    <a:bodyPr/>
                    <a:lstStyle/>
                    <a:p>
                      <a:pPr indent="0" lvl="0" marL="0" marR="0" rtl="0" algn="ctr">
                        <a:spcBef>
                          <a:spcPts val="0"/>
                        </a:spcBef>
                        <a:spcAft>
                          <a:spcPts val="0"/>
                        </a:spcAft>
                        <a:buNone/>
                      </a:pPr>
                      <a:r>
                        <a:rPr lang="fr-FR" sz="1300"/>
                        <a:t>DEPENSES MENSUELS</a:t>
                      </a:r>
                      <a:endParaRPr/>
                    </a:p>
                  </a:txBody>
                  <a:tcPr marT="45725" marB="45725" marR="91450" marL="91450" anchor="ctr"/>
                </a:tc>
                <a:tc hMerge="1"/>
                <a:tc gridSpan="2">
                  <a:txBody>
                    <a:bodyPr/>
                    <a:lstStyle/>
                    <a:p>
                      <a:pPr indent="0" lvl="0" marL="0" marR="0" rtl="0" algn="ctr">
                        <a:spcBef>
                          <a:spcPts val="0"/>
                        </a:spcBef>
                        <a:spcAft>
                          <a:spcPts val="0"/>
                        </a:spcAft>
                        <a:buNone/>
                      </a:pPr>
                      <a:r>
                        <a:rPr lang="fr-FR" sz="1300"/>
                        <a:t>Epargnes</a:t>
                      </a:r>
                      <a:endParaRPr/>
                    </a:p>
                  </a:txBody>
                  <a:tcPr marT="45725" marB="45725" marR="91450" marL="91450" anchor="ctr">
                    <a:solidFill>
                      <a:srgbClr val="FFC000"/>
                    </a:solidFill>
                  </a:tcPr>
                </a:tc>
                <a:tc hMerge="1"/>
              </a:tr>
              <a:tr h="675575">
                <a:tc>
                  <a:txBody>
                    <a:bodyPr/>
                    <a:lstStyle/>
                    <a:p>
                      <a:pPr indent="0" lvl="0" marL="0" marR="0" rtl="0" algn="ctr">
                        <a:spcBef>
                          <a:spcPts val="0"/>
                        </a:spcBef>
                        <a:spcAft>
                          <a:spcPts val="0"/>
                        </a:spcAft>
                        <a:buNone/>
                      </a:pPr>
                      <a:r>
                        <a:rPr b="1" lang="fr-FR" sz="1200"/>
                        <a:t>SALAIRE</a:t>
                      </a:r>
                      <a:endParaRPr/>
                    </a:p>
                  </a:txBody>
                  <a:tcPr marT="45725" marB="45725" marR="91450" marL="91450" anchor="ctr"/>
                </a:tc>
                <a:tc>
                  <a:txBody>
                    <a:bodyPr/>
                    <a:lstStyle/>
                    <a:p>
                      <a:pPr indent="0" lvl="0" marL="0" marR="0" rtl="0" algn="ctr">
                        <a:spcBef>
                          <a:spcPts val="0"/>
                        </a:spcBef>
                        <a:spcAft>
                          <a:spcPts val="0"/>
                        </a:spcAft>
                        <a:buNone/>
                      </a:pPr>
                      <a:r>
                        <a:rPr b="0" lang="fr-FR" sz="1300"/>
                        <a:t>2</a:t>
                      </a:r>
                      <a:r>
                        <a:rPr b="0" lang="fr-FR" sz="1300"/>
                        <a:t>2</a:t>
                      </a:r>
                      <a:r>
                        <a:rPr b="0" lang="fr-FR" sz="1300"/>
                        <a:t>00€</a:t>
                      </a:r>
                      <a:endParaRPr b="0" sz="1300"/>
                    </a:p>
                  </a:txBody>
                  <a:tcPr marT="45725" marB="45725" marR="91450" marL="91450" anchor="ctr"/>
                </a:tc>
                <a:tc gridSpan="2">
                  <a:txBody>
                    <a:bodyPr/>
                    <a:lstStyle/>
                    <a:p>
                      <a:pPr indent="0" lvl="0" marL="0" marR="0" rtl="0" algn="ctr">
                        <a:spcBef>
                          <a:spcPts val="0"/>
                        </a:spcBef>
                        <a:spcAft>
                          <a:spcPts val="0"/>
                        </a:spcAft>
                        <a:buNone/>
                      </a:pPr>
                      <a:r>
                        <a:rPr b="1" lang="fr-FR" sz="1200"/>
                        <a:t>CREDIT immo + assurance crédit</a:t>
                      </a:r>
                      <a:endParaRPr/>
                    </a:p>
                  </a:txBody>
                  <a:tcPr marT="45725" marB="45725" marR="91450" marL="91450" anchor="ctr"/>
                </a:tc>
                <a:tc hMerge="1"/>
                <a:tc>
                  <a:txBody>
                    <a:bodyPr/>
                    <a:lstStyle/>
                    <a:p>
                      <a:pPr indent="0" lvl="0" marL="0" marR="0" rtl="0" algn="ctr">
                        <a:spcBef>
                          <a:spcPts val="0"/>
                        </a:spcBef>
                        <a:spcAft>
                          <a:spcPts val="0"/>
                        </a:spcAft>
                        <a:buNone/>
                      </a:pPr>
                      <a:r>
                        <a:rPr b="1" lang="fr-FR" sz="1200">
                          <a:solidFill>
                            <a:schemeClr val="dk1"/>
                          </a:solidFill>
                          <a:latin typeface="Century Gothic"/>
                          <a:ea typeface="Century Gothic"/>
                          <a:cs typeface="Century Gothic"/>
                          <a:sym typeface="Century Gothic"/>
                        </a:rPr>
                        <a:t>En date du 01/03/2020</a:t>
                      </a:r>
                      <a:endParaRPr b="1" sz="1200">
                        <a:solidFill>
                          <a:schemeClr val="dk1"/>
                        </a:solidFill>
                        <a:latin typeface="Century Gothic"/>
                        <a:ea typeface="Century Gothic"/>
                        <a:cs typeface="Century Gothic"/>
                        <a:sym typeface="Century Gothic"/>
                      </a:endParaRPr>
                    </a:p>
                  </a:txBody>
                  <a:tcPr marT="45725" marB="45725" marR="91450" marL="91450" anchor="ctr"/>
                </a:tc>
                <a:tc>
                  <a:txBody>
                    <a:bodyPr/>
                    <a:lstStyle/>
                    <a:p>
                      <a:pPr indent="0" lvl="0" marL="0" marR="0" rtl="0" algn="ctr">
                        <a:spcBef>
                          <a:spcPts val="0"/>
                        </a:spcBef>
                        <a:spcAft>
                          <a:spcPts val="0"/>
                        </a:spcAft>
                        <a:buNone/>
                      </a:pPr>
                      <a:r>
                        <a:rPr lang="fr-FR" sz="1300"/>
                        <a:t>18490€</a:t>
                      </a:r>
                      <a:endParaRPr sz="1300"/>
                    </a:p>
                  </a:txBody>
                  <a:tcPr marT="45725" marB="45725" marR="91450" marL="91450" anchor="ctr"/>
                </a:tc>
              </a:tr>
              <a:tr h="712200">
                <a:tc>
                  <a:txBody>
                    <a:bodyPr/>
                    <a:lstStyle/>
                    <a:p>
                      <a:pPr indent="0" lvl="0" marL="0" marR="0" rtl="0" algn="ctr">
                        <a:spcBef>
                          <a:spcPts val="0"/>
                        </a:spcBef>
                        <a:spcAft>
                          <a:spcPts val="0"/>
                        </a:spcAft>
                        <a:buNone/>
                      </a:pPr>
                      <a:r>
                        <a:rPr b="1" lang="fr-FR" sz="1200"/>
                        <a:t>Loyer prévisionnel IDR (Rapport à 70% pondéré)</a:t>
                      </a:r>
                      <a:endParaRPr/>
                    </a:p>
                  </a:txBody>
                  <a:tcPr marT="45725" marB="45725" marR="91450" marL="91450" anchor="ctr"/>
                </a:tc>
                <a:tc>
                  <a:txBody>
                    <a:bodyPr/>
                    <a:lstStyle/>
                    <a:p>
                      <a:pPr indent="0" lvl="0" marL="0" marR="0" rtl="0" algn="ctr">
                        <a:spcBef>
                          <a:spcPts val="0"/>
                        </a:spcBef>
                        <a:spcAft>
                          <a:spcPts val="0"/>
                        </a:spcAft>
                        <a:buNone/>
                      </a:pPr>
                      <a:r>
                        <a:rPr lang="fr-FR" sz="1300"/>
                        <a:t>1218 €</a:t>
                      </a:r>
                      <a:endParaRPr/>
                    </a:p>
                    <a:p>
                      <a:pPr indent="0" lvl="0" marL="0" marR="0" rtl="0" algn="ctr">
                        <a:spcBef>
                          <a:spcPts val="0"/>
                        </a:spcBef>
                        <a:spcAft>
                          <a:spcPts val="0"/>
                        </a:spcAft>
                        <a:buNone/>
                      </a:pPr>
                      <a:r>
                        <a:t/>
                      </a:r>
                      <a:endParaRPr sz="1300"/>
                    </a:p>
                    <a:p>
                      <a:pPr indent="0" lvl="0" marL="0" marR="0" rtl="0" algn="ctr">
                        <a:spcBef>
                          <a:spcPts val="0"/>
                        </a:spcBef>
                        <a:spcAft>
                          <a:spcPts val="0"/>
                        </a:spcAft>
                        <a:buNone/>
                      </a:pPr>
                      <a:r>
                        <a:rPr lang="fr-FR" sz="1300"/>
                        <a:t>(1740x0,7)</a:t>
                      </a:r>
                      <a:endParaRPr/>
                    </a:p>
                  </a:txBody>
                  <a:tcPr marT="45725" marB="45725" marR="91450" marL="91450" anchor="ctr"/>
                </a:tc>
                <a:tc>
                  <a:txBody>
                    <a:bodyPr/>
                    <a:lstStyle/>
                    <a:p>
                      <a:pPr indent="0" lvl="0" marL="0" marR="0" rtl="0" algn="l">
                        <a:spcBef>
                          <a:spcPts val="0"/>
                        </a:spcBef>
                        <a:spcAft>
                          <a:spcPts val="0"/>
                        </a:spcAft>
                        <a:buNone/>
                      </a:pPr>
                      <a:r>
                        <a:t/>
                      </a:r>
                      <a:endParaRPr sz="1300"/>
                    </a:p>
                  </a:txBody>
                  <a:tcPr marT="45725" marB="45725" marR="91450" marL="91450" anchor="ctr"/>
                </a:tc>
                <a:tc>
                  <a:txBody>
                    <a:bodyPr/>
                    <a:lstStyle/>
                    <a:p>
                      <a:pPr indent="0" lvl="0" marL="0" marR="0" rtl="0" algn="ctr">
                        <a:lnSpc>
                          <a:spcPct val="100000"/>
                        </a:lnSpc>
                        <a:spcBef>
                          <a:spcPts val="0"/>
                        </a:spcBef>
                        <a:spcAft>
                          <a:spcPts val="0"/>
                        </a:spcAft>
                        <a:buClr>
                          <a:schemeClr val="dk1"/>
                        </a:buClr>
                        <a:buSzPts val="1300"/>
                        <a:buFont typeface="Century Gothic"/>
                        <a:buNone/>
                      </a:pPr>
                      <a:r>
                        <a:rPr lang="fr-FR" sz="1300"/>
                        <a:t>Env. 1017 €</a:t>
                      </a:r>
                      <a:endParaRPr sz="1300"/>
                    </a:p>
                    <a:p>
                      <a:pPr indent="0" lvl="0" marL="0" marR="0" rtl="0" algn="ctr">
                        <a:spcBef>
                          <a:spcPts val="0"/>
                        </a:spcBef>
                        <a:spcAft>
                          <a:spcPts val="0"/>
                        </a:spcAft>
                        <a:buNone/>
                      </a:pPr>
                      <a:r>
                        <a:t/>
                      </a:r>
                      <a:endParaRPr sz="1300"/>
                    </a:p>
                  </a:txBody>
                  <a:tcPr marT="45725" marB="45725" marR="91450" marL="91450" anchor="ctr"/>
                </a:tc>
                <a:tc>
                  <a:txBody>
                    <a:bodyPr/>
                    <a:lstStyle/>
                    <a:p>
                      <a:pPr indent="0" lvl="0" marL="0" marR="0" rtl="0" algn="ctr">
                        <a:spcBef>
                          <a:spcPts val="0"/>
                        </a:spcBef>
                        <a:spcAft>
                          <a:spcPts val="0"/>
                        </a:spcAft>
                        <a:buNone/>
                      </a:pPr>
                      <a:r>
                        <a:rPr b="1" lang="fr-FR" sz="1200">
                          <a:solidFill>
                            <a:schemeClr val="dk1"/>
                          </a:solidFill>
                          <a:latin typeface="Century Gothic"/>
                          <a:ea typeface="Century Gothic"/>
                          <a:cs typeface="Century Gothic"/>
                          <a:sym typeface="Century Gothic"/>
                        </a:rPr>
                        <a:t>Capacité d’épargne mensuelle </a:t>
                      </a:r>
                      <a:endParaRPr/>
                    </a:p>
                  </a:txBody>
                  <a:tcPr marT="45725" marB="45725" marR="91450" marL="91450" anchor="ctr"/>
                </a:tc>
                <a:tc>
                  <a:txBody>
                    <a:bodyPr/>
                    <a:lstStyle/>
                    <a:p>
                      <a:pPr indent="0" lvl="0" marL="0" marR="0" rtl="0" algn="ctr">
                        <a:spcBef>
                          <a:spcPts val="0"/>
                        </a:spcBef>
                        <a:spcAft>
                          <a:spcPts val="0"/>
                        </a:spcAft>
                        <a:buNone/>
                      </a:pPr>
                      <a:r>
                        <a:rPr lang="fr-FR" sz="1300"/>
                        <a:t>500€</a:t>
                      </a:r>
                      <a:endParaRPr/>
                    </a:p>
                  </a:txBody>
                  <a:tcPr marT="45725" marB="45725" marR="91450" marL="91450" anchor="ctr"/>
                </a:tc>
              </a:tr>
              <a:tr h="712200">
                <a:tc>
                  <a:txBody>
                    <a:bodyPr/>
                    <a:lstStyle/>
                    <a:p>
                      <a:pPr indent="0" lvl="0" marL="0" marR="0" rtl="0" algn="ctr">
                        <a:spcBef>
                          <a:spcPts val="0"/>
                        </a:spcBef>
                        <a:spcAft>
                          <a:spcPts val="0"/>
                        </a:spcAft>
                        <a:buNone/>
                      </a:pPr>
                      <a:r>
                        <a:t/>
                      </a:r>
                      <a:endParaRPr b="1" sz="1200"/>
                    </a:p>
                  </a:txBody>
                  <a:tcPr marT="45725" marB="45725" marR="91450" marL="91450" anchor="ctr"/>
                </a:tc>
                <a:tc>
                  <a:txBody>
                    <a:bodyPr/>
                    <a:lstStyle/>
                    <a:p>
                      <a:pPr indent="0" lvl="0" marL="0" marR="0" rtl="0" algn="ctr">
                        <a:spcBef>
                          <a:spcPts val="0"/>
                        </a:spcBef>
                        <a:spcAft>
                          <a:spcPts val="0"/>
                        </a:spcAft>
                        <a:buNone/>
                      </a:pPr>
                      <a:r>
                        <a:t/>
                      </a:r>
                      <a:endParaRPr sz="1300"/>
                    </a:p>
                  </a:txBody>
                  <a:tcPr marT="45725" marB="45725" marR="91450" marL="91450" anchor="ctr"/>
                </a:tc>
                <a:tc>
                  <a:txBody>
                    <a:bodyPr/>
                    <a:lstStyle/>
                    <a:p>
                      <a:pPr indent="0" lvl="0" marL="0" marR="0" rtl="0" algn="l">
                        <a:spcBef>
                          <a:spcPts val="0"/>
                        </a:spcBef>
                        <a:spcAft>
                          <a:spcPts val="0"/>
                        </a:spcAft>
                        <a:buNone/>
                      </a:pPr>
                      <a:r>
                        <a:t/>
                      </a:r>
                      <a:endParaRPr sz="1300"/>
                    </a:p>
                  </a:txBody>
                  <a:tcPr marT="45725" marB="45725" marR="91450" marL="91450" anchor="ctr"/>
                </a:tc>
                <a:tc>
                  <a:txBody>
                    <a:bodyPr/>
                    <a:lstStyle/>
                    <a:p>
                      <a:pPr indent="0" lvl="0" marL="0" marR="0" rtl="0" algn="ctr">
                        <a:spcBef>
                          <a:spcPts val="0"/>
                        </a:spcBef>
                        <a:spcAft>
                          <a:spcPts val="0"/>
                        </a:spcAft>
                        <a:buNone/>
                      </a:pPr>
                      <a:r>
                        <a:t/>
                      </a:r>
                      <a:endParaRPr sz="1300"/>
                    </a:p>
                  </a:txBody>
                  <a:tcPr marT="45725" marB="45725" marR="91450" marL="91450" anchor="ctr"/>
                </a:tc>
                <a:tc>
                  <a:txBody>
                    <a:bodyPr/>
                    <a:lstStyle/>
                    <a:p>
                      <a:pPr indent="0" lvl="0" marL="0" marR="0" rtl="0" algn="ctr">
                        <a:spcBef>
                          <a:spcPts val="0"/>
                        </a:spcBef>
                        <a:spcAft>
                          <a:spcPts val="0"/>
                        </a:spcAft>
                        <a:buNone/>
                      </a:pPr>
                      <a:r>
                        <a:t/>
                      </a:r>
                      <a:endParaRPr b="1" sz="1200">
                        <a:solidFill>
                          <a:schemeClr val="dk1"/>
                        </a:solidFill>
                        <a:latin typeface="Century Gothic"/>
                        <a:ea typeface="Century Gothic"/>
                        <a:cs typeface="Century Gothic"/>
                        <a:sym typeface="Century Gothic"/>
                      </a:endParaRPr>
                    </a:p>
                  </a:txBody>
                  <a:tcPr marT="45725" marB="45725" marR="91450" marL="91450" anchor="ctr"/>
                </a:tc>
                <a:tc>
                  <a:txBody>
                    <a:bodyPr/>
                    <a:lstStyle/>
                    <a:p>
                      <a:pPr indent="0" lvl="0" marL="0" marR="0" rtl="0" algn="ctr">
                        <a:spcBef>
                          <a:spcPts val="0"/>
                        </a:spcBef>
                        <a:spcAft>
                          <a:spcPts val="0"/>
                        </a:spcAft>
                        <a:buNone/>
                      </a:pPr>
                      <a:r>
                        <a:t/>
                      </a:r>
                      <a:endParaRPr sz="1300"/>
                    </a:p>
                  </a:txBody>
                  <a:tcPr marT="45725" marB="45725" marR="91450" marL="91450" anchor="ctr"/>
                </a:tc>
              </a:tr>
              <a:tr h="285250">
                <a:tc gridSpan="4">
                  <a:txBody>
                    <a:bodyPr/>
                    <a:lstStyle/>
                    <a:p>
                      <a:pPr indent="0" lvl="0" marL="0" marR="0" rtl="0" algn="ctr">
                        <a:spcBef>
                          <a:spcPts val="0"/>
                        </a:spcBef>
                        <a:spcAft>
                          <a:spcPts val="0"/>
                        </a:spcAft>
                        <a:buNone/>
                      </a:pPr>
                      <a:r>
                        <a:t/>
                      </a:r>
                      <a:endParaRPr sz="1300"/>
                    </a:p>
                  </a:txBody>
                  <a:tcPr marT="45725" marB="45725" marR="91450" marL="91450" anchor="ctr"/>
                </a:tc>
                <a:tc hMerge="1"/>
                <a:tc hMerge="1"/>
                <a:tc hMerge="1"/>
                <a:tc>
                  <a:txBody>
                    <a:bodyPr/>
                    <a:lstStyle/>
                    <a:p>
                      <a:pPr indent="0" lvl="0" marL="0" marR="0" rtl="0" algn="ctr">
                        <a:spcBef>
                          <a:spcPts val="0"/>
                        </a:spcBef>
                        <a:spcAft>
                          <a:spcPts val="0"/>
                        </a:spcAft>
                        <a:buNone/>
                      </a:pPr>
                      <a:r>
                        <a:t/>
                      </a:r>
                      <a:endParaRPr sz="1300"/>
                    </a:p>
                  </a:txBody>
                  <a:tcPr marT="45725" marB="45725" marR="91450" marL="91450" anchor="ctr"/>
                </a:tc>
                <a:tc>
                  <a:txBody>
                    <a:bodyPr/>
                    <a:lstStyle/>
                    <a:p>
                      <a:pPr indent="0" lvl="0" marL="0" marR="0" rtl="0" algn="ctr">
                        <a:spcBef>
                          <a:spcPts val="0"/>
                        </a:spcBef>
                        <a:spcAft>
                          <a:spcPts val="0"/>
                        </a:spcAft>
                        <a:buNone/>
                      </a:pPr>
                      <a:r>
                        <a:t/>
                      </a:r>
                      <a:endParaRPr sz="1300"/>
                    </a:p>
                  </a:txBody>
                  <a:tcPr marT="45725" marB="45725" marR="91450" marL="91450" anchor="ctr"/>
                </a:tc>
              </a:tr>
              <a:tr h="366650">
                <a:tc>
                  <a:txBody>
                    <a:bodyPr/>
                    <a:lstStyle/>
                    <a:p>
                      <a:pPr indent="0" lvl="0" marL="0" marR="0" rtl="0" algn="l">
                        <a:spcBef>
                          <a:spcPts val="0"/>
                        </a:spcBef>
                        <a:spcAft>
                          <a:spcPts val="0"/>
                        </a:spcAft>
                        <a:buNone/>
                      </a:pPr>
                      <a:r>
                        <a:rPr b="1" lang="fr-FR" sz="1400"/>
                        <a:t>TOTAL</a:t>
                      </a:r>
                      <a:endParaRPr/>
                    </a:p>
                  </a:txBody>
                  <a:tcPr marT="45725" marB="45725" marR="91450" marL="91450" anchor="ctr"/>
                </a:tc>
                <a:tc>
                  <a:txBody>
                    <a:bodyPr/>
                    <a:lstStyle/>
                    <a:p>
                      <a:pPr indent="0" lvl="0" marL="0" marR="0" rtl="0" algn="ctr">
                        <a:spcBef>
                          <a:spcPts val="0"/>
                        </a:spcBef>
                        <a:spcAft>
                          <a:spcPts val="0"/>
                        </a:spcAft>
                        <a:buNone/>
                      </a:pPr>
                      <a:r>
                        <a:rPr lang="fr-FR" sz="1300"/>
                        <a:t>3418€</a:t>
                      </a:r>
                      <a:endParaRPr sz="1300"/>
                    </a:p>
                  </a:txBody>
                  <a:tcPr marT="45725" marB="45725" marR="91450" marL="91450" anchor="ctr"/>
                </a:tc>
                <a:tc>
                  <a:txBody>
                    <a:bodyPr/>
                    <a:lstStyle/>
                    <a:p>
                      <a:pPr indent="0" lvl="0" marL="0" marR="0" rtl="0" algn="l">
                        <a:lnSpc>
                          <a:spcPct val="100000"/>
                        </a:lnSpc>
                        <a:spcBef>
                          <a:spcPts val="0"/>
                        </a:spcBef>
                        <a:spcAft>
                          <a:spcPts val="0"/>
                        </a:spcAft>
                        <a:buClr>
                          <a:schemeClr val="dk1"/>
                        </a:buClr>
                        <a:buSzPts val="1400"/>
                        <a:buFont typeface="Century Gothic"/>
                        <a:buNone/>
                      </a:pPr>
                      <a:r>
                        <a:rPr b="1" lang="fr-FR" sz="1400"/>
                        <a:t>TOTAL</a:t>
                      </a:r>
                      <a:endParaRPr/>
                    </a:p>
                  </a:txBody>
                  <a:tcPr marT="45725" marB="45725" marR="91450" marL="91450" anchor="ctr"/>
                </a:tc>
                <a:tc>
                  <a:txBody>
                    <a:bodyPr/>
                    <a:lstStyle/>
                    <a:p>
                      <a:pPr indent="0" lvl="0" marL="0" marR="0" rtl="0" algn="ctr">
                        <a:spcBef>
                          <a:spcPts val="0"/>
                        </a:spcBef>
                        <a:spcAft>
                          <a:spcPts val="0"/>
                        </a:spcAft>
                        <a:buNone/>
                      </a:pPr>
                      <a:r>
                        <a:rPr lang="fr-FR" sz="1300"/>
                        <a:t>1017€</a:t>
                      </a:r>
                      <a:endParaRPr sz="1300"/>
                    </a:p>
                  </a:txBody>
                  <a:tcPr marT="45725" marB="45725" marR="91450" marL="91450" anchor="ctr"/>
                </a:tc>
                <a:tc>
                  <a:txBody>
                    <a:bodyPr/>
                    <a:lstStyle/>
                    <a:p>
                      <a:pPr indent="0" lvl="0" marL="0" marR="0" rtl="0" algn="ctr">
                        <a:spcBef>
                          <a:spcPts val="0"/>
                        </a:spcBef>
                        <a:spcAft>
                          <a:spcPts val="0"/>
                        </a:spcAft>
                        <a:buNone/>
                      </a:pPr>
                      <a:r>
                        <a:rPr b="1" lang="fr-FR" sz="1400">
                          <a:solidFill>
                            <a:schemeClr val="dk1"/>
                          </a:solidFill>
                          <a:latin typeface="Century Gothic"/>
                          <a:ea typeface="Century Gothic"/>
                          <a:cs typeface="Century Gothic"/>
                          <a:sym typeface="Century Gothic"/>
                        </a:rPr>
                        <a:t>TOTAL</a:t>
                      </a:r>
                      <a:endParaRPr/>
                    </a:p>
                  </a:txBody>
                  <a:tcPr marT="45725" marB="45725" marR="91450" marL="91450" anchor="ctr"/>
                </a:tc>
                <a:tc>
                  <a:txBody>
                    <a:bodyPr/>
                    <a:lstStyle/>
                    <a:p>
                      <a:pPr indent="0" lvl="0" marL="0" marR="0" rtl="0" algn="ctr">
                        <a:spcBef>
                          <a:spcPts val="0"/>
                        </a:spcBef>
                        <a:spcAft>
                          <a:spcPts val="0"/>
                        </a:spcAft>
                        <a:buNone/>
                      </a:pPr>
                      <a:r>
                        <a:rPr lang="fr-FR" sz="1300"/>
                        <a:t>18490€</a:t>
                      </a:r>
                      <a:endParaRPr sz="1300"/>
                    </a:p>
                  </a:txBody>
                  <a:tcPr marT="45725" marB="45725" marR="91450" marL="91450" anchor="ctr"/>
                </a:tc>
              </a:tr>
            </a:tbl>
          </a:graphicData>
        </a:graphic>
      </p:graphicFrame>
      <p:graphicFrame>
        <p:nvGraphicFramePr>
          <p:cNvPr id="181" name="Google Shape;181;p24"/>
          <p:cNvGraphicFramePr/>
          <p:nvPr/>
        </p:nvGraphicFramePr>
        <p:xfrm>
          <a:off x="2210949" y="4339257"/>
          <a:ext cx="3000000" cy="3000000"/>
        </p:xfrm>
        <a:graphic>
          <a:graphicData uri="http://schemas.openxmlformats.org/drawingml/2006/table">
            <a:tbl>
              <a:tblPr bandRow="1" firstRow="1">
                <a:noFill/>
                <a:tableStyleId>{F4F9413F-9CCF-44BA-8423-D185D0DE86A5}</a:tableStyleId>
              </a:tblPr>
              <a:tblGrid>
                <a:gridCol w="2707900"/>
                <a:gridCol w="2707900"/>
              </a:tblGrid>
              <a:tr h="370850">
                <a:tc>
                  <a:txBody>
                    <a:bodyPr/>
                    <a:lstStyle/>
                    <a:p>
                      <a:pPr indent="0" lvl="0" marL="0" marR="0" rtl="0" algn="ctr">
                        <a:spcBef>
                          <a:spcPts val="0"/>
                        </a:spcBef>
                        <a:spcAft>
                          <a:spcPts val="0"/>
                        </a:spcAft>
                        <a:buNone/>
                      </a:pPr>
                      <a:r>
                        <a:rPr lang="fr-FR" sz="1600"/>
                        <a:t>Reste à vivre</a:t>
                      </a:r>
                      <a:endParaRPr/>
                    </a:p>
                  </a:txBody>
                  <a:tcPr marT="45725" marB="45725" marR="91450" marL="91450" anchor="ctr"/>
                </a:tc>
                <a:tc rowSpan="2">
                  <a:txBody>
                    <a:bodyPr/>
                    <a:lstStyle/>
                    <a:p>
                      <a:pPr indent="0" lvl="0" marL="0" marR="0" rtl="0" algn="ctr">
                        <a:spcBef>
                          <a:spcPts val="0"/>
                        </a:spcBef>
                        <a:spcAft>
                          <a:spcPts val="0"/>
                        </a:spcAft>
                        <a:buNone/>
                      </a:pPr>
                      <a:r>
                        <a:rPr lang="fr-FR" sz="1100">
                          <a:solidFill>
                            <a:srgbClr val="3C3C3C"/>
                          </a:solidFill>
                        </a:rPr>
                        <a:t>Reste à vivre supérieur que sans les investissements, malgré une pondération des loyers à 70%</a:t>
                      </a:r>
                      <a:endParaRPr/>
                    </a:p>
                  </a:txBody>
                  <a:tcPr marT="45725" marB="45725" marR="91450" marL="91450" anchor="ctr">
                    <a:solidFill>
                      <a:srgbClr val="ECF4D2"/>
                    </a:solidFill>
                  </a:tcPr>
                </a:tc>
              </a:tr>
              <a:tr h="370850">
                <a:tc>
                  <a:txBody>
                    <a:bodyPr/>
                    <a:lstStyle/>
                    <a:p>
                      <a:pPr indent="0" lvl="0" marL="0" marR="0" rtl="0" algn="ctr">
                        <a:spcBef>
                          <a:spcPts val="0"/>
                        </a:spcBef>
                        <a:spcAft>
                          <a:spcPts val="0"/>
                        </a:spcAft>
                        <a:buNone/>
                      </a:pPr>
                      <a:r>
                        <a:rPr b="1" lang="fr-FR" sz="1600"/>
                        <a:t>2 401 €</a:t>
                      </a:r>
                      <a:endParaRPr/>
                    </a:p>
                  </a:txBody>
                  <a:tcPr marT="45725" marB="45725" marR="91450" marL="91450" anchor="ctr"/>
                </a:tc>
                <a:tc vMerge="1"/>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5"/>
          <p:cNvSpPr/>
          <p:nvPr/>
        </p:nvSpPr>
        <p:spPr>
          <a:xfrm>
            <a:off x="-3382" y="-1"/>
            <a:ext cx="4710464" cy="3730337"/>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188" name="Google Shape;188;p25"/>
          <p:cNvSpPr txBox="1"/>
          <p:nvPr/>
        </p:nvSpPr>
        <p:spPr>
          <a:xfrm>
            <a:off x="8484871" y="4824012"/>
            <a:ext cx="181150" cy="161587"/>
          </a:xfrm>
          <a:prstGeom prst="rect">
            <a:avLst/>
          </a:prstGeom>
          <a:noFill/>
          <a:ln>
            <a:noFill/>
          </a:ln>
        </p:spPr>
        <p:txBody>
          <a:bodyPr anchorCtr="0" anchor="b" bIns="34275" lIns="68575" spcFirstLastPara="1" rIns="68575" wrap="square" tIns="34275">
            <a:noAutofit/>
          </a:bodyPr>
          <a:lstStyle/>
          <a:p>
            <a:pPr indent="0" lvl="0" marL="0" marR="0" rtl="0" algn="l">
              <a:spcBef>
                <a:spcPts val="0"/>
              </a:spcBef>
              <a:spcAft>
                <a:spcPts val="0"/>
              </a:spcAft>
              <a:buNone/>
            </a:pPr>
            <a:fld id="{00000000-1234-1234-1234-123412341234}" type="slidenum">
              <a:rPr lang="fr-FR" sz="600">
                <a:solidFill>
                  <a:schemeClr val="dk1"/>
                </a:solidFill>
                <a:latin typeface="Century Gothic"/>
                <a:ea typeface="Century Gothic"/>
                <a:cs typeface="Century Gothic"/>
                <a:sym typeface="Century Gothic"/>
              </a:rPr>
              <a:t>‹#›</a:t>
            </a:fld>
            <a:endParaRPr sz="600">
              <a:solidFill>
                <a:schemeClr val="dk1"/>
              </a:solidFill>
              <a:latin typeface="Century Gothic"/>
              <a:ea typeface="Century Gothic"/>
              <a:cs typeface="Century Gothic"/>
              <a:sym typeface="Century Gothic"/>
            </a:endParaRPr>
          </a:p>
        </p:txBody>
      </p:sp>
      <p:cxnSp>
        <p:nvCxnSpPr>
          <p:cNvPr id="189" name="Google Shape;189;p25"/>
          <p:cNvCxnSpPr/>
          <p:nvPr/>
        </p:nvCxnSpPr>
        <p:spPr>
          <a:xfrm>
            <a:off x="8666572" y="4911693"/>
            <a:ext cx="477428" cy="0"/>
          </a:xfrm>
          <a:prstGeom prst="straightConnector1">
            <a:avLst/>
          </a:prstGeom>
          <a:noFill/>
          <a:ln cap="flat" cmpd="sng" w="57150">
            <a:solidFill>
              <a:srgbClr val="44A437"/>
            </a:solidFill>
            <a:prstDash val="solid"/>
            <a:miter lim="800000"/>
            <a:headEnd len="sm" w="sm" type="none"/>
            <a:tailEnd len="sm" w="sm" type="none"/>
          </a:ln>
        </p:spPr>
      </p:cxnSp>
      <p:sp>
        <p:nvSpPr>
          <p:cNvPr id="190" name="Google Shape;190;p25"/>
          <p:cNvSpPr/>
          <p:nvPr/>
        </p:nvSpPr>
        <p:spPr>
          <a:xfrm>
            <a:off x="6021782" y="527251"/>
            <a:ext cx="2883504" cy="3877985"/>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lang="fr-FR" sz="1200">
                <a:solidFill>
                  <a:schemeClr val="lt1"/>
                </a:solidFill>
                <a:latin typeface="Century Gothic"/>
                <a:ea typeface="Century Gothic"/>
                <a:cs typeface="Century Gothic"/>
                <a:sym typeface="Century Gothic"/>
              </a:rPr>
              <a:t>PROJET &amp; REFLEXION PERSONNEL:</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Division d’appartements sur une maison en nu propriété (15*8,5)</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Lieu à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Superficie Actuelle : T4 130m²</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Données:</a:t>
            </a:r>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ST INSIDE (cabinet d’architecture et décoration d’intérieure)</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La Centrale de Financement Aix</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Caisse d’Epargne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Dead Line: 31 janvier 2018</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p:txBody>
      </p:sp>
      <p:pic>
        <p:nvPicPr>
          <p:cNvPr id="191" name="Google Shape;191;p25"/>
          <p:cNvPicPr preferRelativeResize="0"/>
          <p:nvPr>
            <p:ph idx="2" type="pic"/>
          </p:nvPr>
        </p:nvPicPr>
        <p:blipFill rotWithShape="1">
          <a:blip r:embed="rId3">
            <a:alphaModFix/>
          </a:blip>
          <a:srcRect b="-16871" l="0" r="0" t="182"/>
          <a:stretch/>
        </p:blipFill>
        <p:spPr>
          <a:xfrm>
            <a:off x="0" y="-20782"/>
            <a:ext cx="9144000" cy="6037118"/>
          </a:xfrm>
          <a:prstGeom prst="rect">
            <a:avLst/>
          </a:prstGeom>
          <a:noFill/>
          <a:ln>
            <a:noFill/>
          </a:ln>
        </p:spPr>
      </p:pic>
      <p:sp>
        <p:nvSpPr>
          <p:cNvPr id="192" name="Google Shape;192;p25"/>
          <p:cNvSpPr/>
          <p:nvPr/>
        </p:nvSpPr>
        <p:spPr>
          <a:xfrm>
            <a:off x="0" y="-23940"/>
            <a:ext cx="9147912" cy="5148263"/>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193" name="Google Shape;193;p25"/>
          <p:cNvSpPr txBox="1"/>
          <p:nvPr/>
        </p:nvSpPr>
        <p:spPr>
          <a:xfrm>
            <a:off x="427452" y="185027"/>
            <a:ext cx="8716548" cy="495168"/>
          </a:xfrm>
          <a:prstGeom prst="rect">
            <a:avLst/>
          </a:prstGeom>
          <a:noFill/>
          <a:ln>
            <a:noFill/>
          </a:ln>
        </p:spPr>
        <p:txBody>
          <a:bodyPr anchorCtr="0" anchor="t" bIns="17150" lIns="34275" spcFirstLastPara="1" rIns="34275" wrap="square" tIns="102875">
            <a:noAutofit/>
          </a:bodyPr>
          <a:lstStyle/>
          <a:p>
            <a:pPr indent="0" lvl="0" marL="0" marR="0" rtl="0" algn="l">
              <a:lnSpc>
                <a:spcPct val="90000"/>
              </a:lnSpc>
              <a:spcBef>
                <a:spcPts val="0"/>
              </a:spcBef>
              <a:spcAft>
                <a:spcPts val="0"/>
              </a:spcAft>
              <a:buNone/>
            </a:pPr>
            <a:r>
              <a:rPr b="1" lang="fr-FR" sz="2700">
                <a:solidFill>
                  <a:schemeClr val="lt1"/>
                </a:solidFill>
                <a:latin typeface="Century Gothic"/>
                <a:ea typeface="Century Gothic"/>
                <a:cs typeface="Century Gothic"/>
                <a:sym typeface="Century Gothic"/>
              </a:rPr>
              <a:t>Avantages – </a:t>
            </a:r>
            <a:endParaRPr b="1" sz="2700">
              <a:solidFill>
                <a:schemeClr val="lt1"/>
              </a:solidFill>
              <a:latin typeface="Century Gothic"/>
              <a:ea typeface="Century Gothic"/>
              <a:cs typeface="Century Gothic"/>
              <a:sym typeface="Century Gothic"/>
            </a:endParaRPr>
          </a:p>
        </p:txBody>
      </p:sp>
      <p:cxnSp>
        <p:nvCxnSpPr>
          <p:cNvPr id="194" name="Google Shape;194;p25"/>
          <p:cNvCxnSpPr/>
          <p:nvPr/>
        </p:nvCxnSpPr>
        <p:spPr>
          <a:xfrm>
            <a:off x="477429" y="775447"/>
            <a:ext cx="7517040" cy="0"/>
          </a:xfrm>
          <a:prstGeom prst="straightConnector1">
            <a:avLst/>
          </a:prstGeom>
          <a:noFill/>
          <a:ln cap="flat" cmpd="sng" w="57150">
            <a:solidFill>
              <a:srgbClr val="92D050"/>
            </a:solidFill>
            <a:prstDash val="solid"/>
            <a:miter lim="800000"/>
            <a:headEnd len="sm" w="sm" type="none"/>
            <a:tailEnd len="sm" w="sm" type="none"/>
          </a:ln>
        </p:spPr>
      </p:cxnSp>
      <p:cxnSp>
        <p:nvCxnSpPr>
          <p:cNvPr id="195" name="Google Shape;195;p25"/>
          <p:cNvCxnSpPr/>
          <p:nvPr/>
        </p:nvCxnSpPr>
        <p:spPr>
          <a:xfrm>
            <a:off x="8666572" y="4999710"/>
            <a:ext cx="477428" cy="0"/>
          </a:xfrm>
          <a:prstGeom prst="straightConnector1">
            <a:avLst/>
          </a:prstGeom>
          <a:noFill/>
          <a:ln cap="flat" cmpd="sng" w="57150">
            <a:solidFill>
              <a:srgbClr val="92D050"/>
            </a:solidFill>
            <a:prstDash val="solid"/>
            <a:miter lim="800000"/>
            <a:headEnd len="sm" w="sm" type="none"/>
            <a:tailEnd len="sm" w="sm" type="none"/>
          </a:ln>
        </p:spPr>
      </p:cxnSp>
      <p:sp>
        <p:nvSpPr>
          <p:cNvPr id="196" name="Google Shape;196;p25"/>
          <p:cNvSpPr/>
          <p:nvPr/>
        </p:nvSpPr>
        <p:spPr>
          <a:xfrm>
            <a:off x="166986" y="1033555"/>
            <a:ext cx="4405014" cy="3570208"/>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fr-FR" sz="1400">
                <a:solidFill>
                  <a:srgbClr val="FFC000"/>
                </a:solidFill>
                <a:latin typeface="Century Gothic"/>
                <a:ea typeface="Century Gothic"/>
                <a:cs typeface="Century Gothic"/>
                <a:sym typeface="Century Gothic"/>
              </a:rPr>
              <a:t>Avantages :</a:t>
            </a:r>
            <a:endParaRPr/>
          </a:p>
          <a:p>
            <a:pPr indent="0" lvl="0" marL="0" marR="0" rtl="0" algn="just">
              <a:spcBef>
                <a:spcPts val="0"/>
              </a:spcBef>
              <a:spcAft>
                <a:spcPts val="0"/>
              </a:spcAft>
              <a:buNone/>
            </a:pPr>
            <a:r>
              <a:t/>
            </a:r>
            <a:endParaRPr sz="1400">
              <a:solidFill>
                <a:schemeClr val="lt1"/>
              </a:solidFill>
              <a:latin typeface="Century Gothic"/>
              <a:ea typeface="Century Gothic"/>
              <a:cs typeface="Century Gothic"/>
              <a:sym typeface="Century Gothic"/>
            </a:endParaRPr>
          </a:p>
          <a:p>
            <a:pPr indent="-285750" lvl="0" marL="285750" marR="0" rtl="0" algn="just">
              <a:spcBef>
                <a:spcPts val="0"/>
              </a:spcBef>
              <a:spcAft>
                <a:spcPts val="0"/>
              </a:spcAft>
              <a:buClr>
                <a:schemeClr val="lt1"/>
              </a:buClr>
              <a:buSzPts val="1820"/>
              <a:buFont typeface="Century Gothic"/>
              <a:buChar char="-"/>
            </a:pPr>
            <a:r>
              <a:rPr lang="fr-FR" sz="1400">
                <a:solidFill>
                  <a:schemeClr val="lt1"/>
                </a:solidFill>
                <a:latin typeface="Century Gothic"/>
                <a:ea typeface="Century Gothic"/>
                <a:cs typeface="Century Gothic"/>
                <a:sym typeface="Century Gothic"/>
              </a:rPr>
              <a:t>Logements très bien situés : Hyper centre, proches toutes commodités</a:t>
            </a:r>
            <a:endParaRPr/>
          </a:p>
          <a:p>
            <a:pPr indent="-170180" lvl="0" marL="285750" marR="0" rtl="0" algn="just">
              <a:spcBef>
                <a:spcPts val="0"/>
              </a:spcBef>
              <a:spcAft>
                <a:spcPts val="0"/>
              </a:spcAft>
              <a:buClr>
                <a:schemeClr val="dk1"/>
              </a:buClr>
              <a:buSzPts val="1820"/>
              <a:buFont typeface="Century Gothic"/>
              <a:buNone/>
            </a:pPr>
            <a:r>
              <a:t/>
            </a:r>
            <a:endParaRPr sz="1400">
              <a:solidFill>
                <a:schemeClr val="lt1"/>
              </a:solidFill>
              <a:latin typeface="Century Gothic"/>
              <a:ea typeface="Century Gothic"/>
              <a:cs typeface="Century Gothic"/>
              <a:sym typeface="Century Gothic"/>
            </a:endParaRPr>
          </a:p>
          <a:p>
            <a:pPr indent="-285750" lvl="0" marL="285750" marR="0" rtl="0" algn="just">
              <a:spcBef>
                <a:spcPts val="0"/>
              </a:spcBef>
              <a:spcAft>
                <a:spcPts val="0"/>
              </a:spcAft>
              <a:buClr>
                <a:schemeClr val="lt1"/>
              </a:buClr>
              <a:buSzPts val="1560"/>
              <a:buFont typeface="Century Gothic"/>
              <a:buChar char="-"/>
            </a:pPr>
            <a:r>
              <a:rPr lang="fr-FR" sz="1200">
                <a:solidFill>
                  <a:schemeClr val="lt1"/>
                </a:solidFill>
                <a:latin typeface="Century Gothic"/>
                <a:ea typeface="Century Gothic"/>
                <a:cs typeface="Century Gothic"/>
                <a:sym typeface="Century Gothic"/>
              </a:rPr>
              <a:t>Régime fiscal réfléchi afin d’optimiser mon imposition (LMNP avec amortissement du bien et déduction de tous les frais inhérents à l’achat (aucune fiscalité les 7 premières années)</a:t>
            </a:r>
            <a:endParaRPr/>
          </a:p>
          <a:p>
            <a:pPr indent="-186690" lvl="0" marL="285750" marR="0" rtl="0" algn="just">
              <a:spcBef>
                <a:spcPts val="0"/>
              </a:spcBef>
              <a:spcAft>
                <a:spcPts val="0"/>
              </a:spcAft>
              <a:buClr>
                <a:schemeClr val="dk1"/>
              </a:buClr>
              <a:buSzPts val="1560"/>
              <a:buFont typeface="Century Gothic"/>
              <a:buNone/>
            </a:pPr>
            <a:r>
              <a:t/>
            </a:r>
            <a:endParaRPr sz="1200">
              <a:solidFill>
                <a:schemeClr val="lt1"/>
              </a:solidFill>
              <a:latin typeface="Century Gothic"/>
              <a:ea typeface="Century Gothic"/>
              <a:cs typeface="Century Gothic"/>
              <a:sym typeface="Century Gothic"/>
            </a:endParaRPr>
          </a:p>
          <a:p>
            <a:pPr indent="-285750" lvl="0" marL="285750" marR="0" rtl="0" algn="just">
              <a:spcBef>
                <a:spcPts val="0"/>
              </a:spcBef>
              <a:spcAft>
                <a:spcPts val="0"/>
              </a:spcAft>
              <a:buClr>
                <a:schemeClr val="lt1"/>
              </a:buClr>
              <a:buSzPts val="1560"/>
              <a:buFont typeface="Century Gothic"/>
              <a:buChar char="-"/>
            </a:pPr>
            <a:r>
              <a:rPr lang="fr-FR" sz="1200">
                <a:solidFill>
                  <a:schemeClr val="lt1"/>
                </a:solidFill>
                <a:latin typeface="Century Gothic"/>
                <a:ea typeface="Century Gothic"/>
                <a:cs typeface="Century Gothic"/>
                <a:sym typeface="Century Gothic"/>
              </a:rPr>
              <a:t>Secteur et marché étudié : Très peu d’offre de logements meublées, fortes demandes (informations par étude de demande locative sur leboncoin ainsi que les plus grosses agences immobilières de la ville</a:t>
            </a:r>
            <a:endParaRPr/>
          </a:p>
          <a:p>
            <a:pPr indent="-186690" lvl="0" marL="285750" marR="0" rtl="0" algn="just">
              <a:spcBef>
                <a:spcPts val="0"/>
              </a:spcBef>
              <a:spcAft>
                <a:spcPts val="0"/>
              </a:spcAft>
              <a:buClr>
                <a:schemeClr val="dk1"/>
              </a:buClr>
              <a:buSzPts val="1560"/>
              <a:buFont typeface="Century Gothic"/>
              <a:buNone/>
            </a:pPr>
            <a:r>
              <a:t/>
            </a:r>
            <a:endParaRPr sz="1200">
              <a:solidFill>
                <a:schemeClr val="lt1"/>
              </a:solidFill>
              <a:latin typeface="Century Gothic"/>
              <a:ea typeface="Century Gothic"/>
              <a:cs typeface="Century Gothic"/>
              <a:sym typeface="Century Gothic"/>
            </a:endParaRPr>
          </a:p>
          <a:p>
            <a:pPr indent="-285750" lvl="0" marL="285750" marR="0" rtl="0" algn="just">
              <a:spcBef>
                <a:spcPts val="0"/>
              </a:spcBef>
              <a:spcAft>
                <a:spcPts val="0"/>
              </a:spcAft>
              <a:buClr>
                <a:schemeClr val="lt1"/>
              </a:buClr>
              <a:buSzPts val="1560"/>
              <a:buFont typeface="Century Gothic"/>
              <a:buChar char="-"/>
            </a:pPr>
            <a:r>
              <a:rPr lang="fr-FR" sz="1200">
                <a:solidFill>
                  <a:schemeClr val="lt1"/>
                </a:solidFill>
                <a:latin typeface="Century Gothic"/>
                <a:ea typeface="Century Gothic"/>
                <a:cs typeface="Century Gothic"/>
                <a:sym typeface="Century Gothic"/>
              </a:rPr>
              <a:t>Cashflow important pour un petit budget qui permet d’affronter toutes les dépenses imprévues au fil du temps</a:t>
            </a:r>
            <a:endParaRPr sz="1400">
              <a:solidFill>
                <a:schemeClr val="lt1"/>
              </a:solidFill>
              <a:latin typeface="Century Gothic"/>
              <a:ea typeface="Century Gothic"/>
              <a:cs typeface="Century Gothic"/>
              <a:sym typeface="Century Gothic"/>
            </a:endParaRPr>
          </a:p>
        </p:txBody>
      </p:sp>
      <p:sp>
        <p:nvSpPr>
          <p:cNvPr id="197" name="Google Shape;197;p25"/>
          <p:cNvSpPr/>
          <p:nvPr/>
        </p:nvSpPr>
        <p:spPr>
          <a:xfrm>
            <a:off x="4880862" y="1077047"/>
            <a:ext cx="4288872" cy="1631216"/>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fr-FR" sz="1400">
                <a:solidFill>
                  <a:srgbClr val="FFC000"/>
                </a:solidFill>
                <a:latin typeface="Century Gothic"/>
                <a:ea typeface="Century Gothic"/>
                <a:cs typeface="Century Gothic"/>
                <a:sym typeface="Century Gothic"/>
              </a:rPr>
              <a:t>Scénario  financement :</a:t>
            </a:r>
            <a:endParaRPr/>
          </a:p>
          <a:p>
            <a:pPr indent="0" lvl="0" marL="0" marR="0" rtl="0" algn="just">
              <a:spcBef>
                <a:spcPts val="0"/>
              </a:spcBef>
              <a:spcAft>
                <a:spcPts val="0"/>
              </a:spcAft>
              <a:buNone/>
            </a:pPr>
            <a:r>
              <a:t/>
            </a:r>
            <a:endParaRPr sz="1400">
              <a:solidFill>
                <a:schemeClr val="lt1"/>
              </a:solidFill>
              <a:latin typeface="Century Gothic"/>
              <a:ea typeface="Century Gothic"/>
              <a:cs typeface="Century Gothic"/>
              <a:sym typeface="Century Gothic"/>
            </a:endParaRPr>
          </a:p>
          <a:p>
            <a:pPr indent="0" lvl="0" marL="0" marR="0" rtl="0" algn="just">
              <a:spcBef>
                <a:spcPts val="0"/>
              </a:spcBef>
              <a:spcAft>
                <a:spcPts val="0"/>
              </a:spcAft>
              <a:buNone/>
            </a:pPr>
            <a:r>
              <a:rPr b="1" lang="fr-FR" sz="1400">
                <a:solidFill>
                  <a:schemeClr val="lt1"/>
                </a:solidFill>
                <a:latin typeface="Century Gothic"/>
                <a:ea typeface="Century Gothic"/>
                <a:cs typeface="Century Gothic"/>
                <a:sym typeface="Century Gothic"/>
              </a:rPr>
              <a:t>Montants à emprunter 110 % (Voir page 10)</a:t>
            </a:r>
            <a:endParaRPr/>
          </a:p>
          <a:p>
            <a:pPr indent="0" lvl="0" marL="0" marR="0" rtl="0" algn="just">
              <a:spcBef>
                <a:spcPts val="0"/>
              </a:spcBef>
              <a:spcAft>
                <a:spcPts val="0"/>
              </a:spcAft>
              <a:buNone/>
            </a:pPr>
            <a:r>
              <a:rPr b="1" lang="fr-FR" sz="1400">
                <a:solidFill>
                  <a:schemeClr val="lt1"/>
                </a:solidFill>
                <a:latin typeface="Century Gothic"/>
                <a:ea typeface="Century Gothic"/>
                <a:cs typeface="Century Gothic"/>
                <a:sym typeface="Century Gothic"/>
              </a:rPr>
              <a:t>Total : 234767euros</a:t>
            </a:r>
            <a:endParaRPr/>
          </a:p>
          <a:p>
            <a:pPr indent="0" lvl="0" marL="0" marR="0" rtl="0" algn="just">
              <a:spcBef>
                <a:spcPts val="0"/>
              </a:spcBef>
              <a:spcAft>
                <a:spcPts val="0"/>
              </a:spcAft>
              <a:buNone/>
            </a:pPr>
            <a:r>
              <a:t/>
            </a:r>
            <a:endParaRPr b="1" sz="1400">
              <a:solidFill>
                <a:schemeClr val="lt1"/>
              </a:solidFill>
              <a:latin typeface="Century Gothic"/>
              <a:ea typeface="Century Gothic"/>
              <a:cs typeface="Century Gothic"/>
              <a:sym typeface="Century Gothic"/>
            </a:endParaRPr>
          </a:p>
          <a:p>
            <a:pPr indent="0" lvl="0" marL="0" marR="0" rtl="0" algn="just">
              <a:spcBef>
                <a:spcPts val="0"/>
              </a:spcBef>
              <a:spcAft>
                <a:spcPts val="0"/>
              </a:spcAft>
              <a:buNone/>
            </a:pPr>
            <a:r>
              <a:rPr lang="fr-FR" sz="1400">
                <a:solidFill>
                  <a:schemeClr val="lt1"/>
                </a:solidFill>
                <a:latin typeface="Century Gothic"/>
                <a:ea typeface="Century Gothic"/>
                <a:cs typeface="Century Gothic"/>
                <a:sym typeface="Century Gothic"/>
              </a:rPr>
              <a:t>Crédit sur 25 ans aux taux actuels : 1017 €</a:t>
            </a:r>
            <a:endParaRPr/>
          </a:p>
          <a:p>
            <a:pPr indent="0" lvl="0" marL="0" marR="0" rtl="0" algn="just">
              <a:spcBef>
                <a:spcPts val="0"/>
              </a:spcBef>
              <a:spcAft>
                <a:spcPts val="0"/>
              </a:spcAft>
              <a:buNone/>
            </a:pPr>
            <a:r>
              <a:rPr lang="fr-FR" sz="1400">
                <a:solidFill>
                  <a:schemeClr val="lt1"/>
                </a:solidFill>
                <a:latin typeface="Century Gothic"/>
                <a:ea typeface="Century Gothic"/>
                <a:cs typeface="Century Gothic"/>
                <a:sym typeface="Century Gothic"/>
              </a:rPr>
              <a:t> / Mois  assurance incluse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6"/>
          <p:cNvSpPr/>
          <p:nvPr/>
        </p:nvSpPr>
        <p:spPr>
          <a:xfrm>
            <a:off x="-3382" y="-1"/>
            <a:ext cx="4710464" cy="3730337"/>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t/>
            </a:r>
            <a:endParaRPr sz="1400">
              <a:solidFill>
                <a:schemeClr val="lt1"/>
              </a:solidFill>
              <a:latin typeface="Century Gothic"/>
              <a:ea typeface="Century Gothic"/>
              <a:cs typeface="Century Gothic"/>
              <a:sym typeface="Century Gothic"/>
            </a:endParaRPr>
          </a:p>
        </p:txBody>
      </p:sp>
      <p:sp>
        <p:nvSpPr>
          <p:cNvPr id="204" name="Google Shape;204;p26"/>
          <p:cNvSpPr txBox="1"/>
          <p:nvPr/>
        </p:nvSpPr>
        <p:spPr>
          <a:xfrm>
            <a:off x="8484871" y="4824012"/>
            <a:ext cx="181150" cy="161587"/>
          </a:xfrm>
          <a:prstGeom prst="rect">
            <a:avLst/>
          </a:prstGeom>
          <a:noFill/>
          <a:ln>
            <a:noFill/>
          </a:ln>
        </p:spPr>
        <p:txBody>
          <a:bodyPr anchorCtr="0" anchor="b" bIns="34275" lIns="68575" spcFirstLastPara="1" rIns="68575" wrap="square" tIns="34275">
            <a:noAutofit/>
          </a:bodyPr>
          <a:lstStyle/>
          <a:p>
            <a:pPr indent="0" lvl="0" marL="0" marR="0" rtl="0" algn="l">
              <a:spcBef>
                <a:spcPts val="0"/>
              </a:spcBef>
              <a:spcAft>
                <a:spcPts val="0"/>
              </a:spcAft>
              <a:buNone/>
            </a:pPr>
            <a:fld id="{00000000-1234-1234-1234-123412341234}" type="slidenum">
              <a:rPr lang="fr-FR" sz="600">
                <a:solidFill>
                  <a:schemeClr val="dk1"/>
                </a:solidFill>
                <a:latin typeface="Century Gothic"/>
                <a:ea typeface="Century Gothic"/>
                <a:cs typeface="Century Gothic"/>
                <a:sym typeface="Century Gothic"/>
              </a:rPr>
              <a:t>‹#›</a:t>
            </a:fld>
            <a:endParaRPr sz="600">
              <a:solidFill>
                <a:schemeClr val="dk1"/>
              </a:solidFill>
              <a:latin typeface="Century Gothic"/>
              <a:ea typeface="Century Gothic"/>
              <a:cs typeface="Century Gothic"/>
              <a:sym typeface="Century Gothic"/>
            </a:endParaRPr>
          </a:p>
        </p:txBody>
      </p:sp>
      <p:cxnSp>
        <p:nvCxnSpPr>
          <p:cNvPr id="205" name="Google Shape;205;p26"/>
          <p:cNvCxnSpPr/>
          <p:nvPr/>
        </p:nvCxnSpPr>
        <p:spPr>
          <a:xfrm>
            <a:off x="8666572" y="4911693"/>
            <a:ext cx="477428" cy="0"/>
          </a:xfrm>
          <a:prstGeom prst="straightConnector1">
            <a:avLst/>
          </a:prstGeom>
          <a:noFill/>
          <a:ln cap="flat" cmpd="sng" w="57150">
            <a:solidFill>
              <a:srgbClr val="44A437"/>
            </a:solidFill>
            <a:prstDash val="solid"/>
            <a:miter lim="800000"/>
            <a:headEnd len="sm" w="sm" type="none"/>
            <a:tailEnd len="sm" w="sm" type="none"/>
          </a:ln>
        </p:spPr>
      </p:cxnSp>
      <p:sp>
        <p:nvSpPr>
          <p:cNvPr id="206" name="Google Shape;206;p26"/>
          <p:cNvSpPr/>
          <p:nvPr/>
        </p:nvSpPr>
        <p:spPr>
          <a:xfrm>
            <a:off x="6021782" y="527251"/>
            <a:ext cx="2883504" cy="3877985"/>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None/>
            </a:pPr>
            <a:r>
              <a:rPr b="1" lang="fr-FR" sz="1200">
                <a:solidFill>
                  <a:schemeClr val="lt1"/>
                </a:solidFill>
                <a:latin typeface="Century Gothic"/>
                <a:ea typeface="Century Gothic"/>
                <a:cs typeface="Century Gothic"/>
                <a:sym typeface="Century Gothic"/>
              </a:rPr>
              <a:t>PROJET &amp; REFLEXION PERSONNEL:</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Division d’appartements sur une maison en nu propriété (15*8,5)</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Lieu à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Superficie Actuelle : T4 130m²</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Données:</a:t>
            </a:r>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ST INSIDE (cabinet d’architecture et décoration d’intérieure)</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La Centrale de Financement Aix</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Caisse d’Epargne Septèmes les Vallons</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rPr b="1" i="1" lang="fr-FR" sz="1200">
                <a:solidFill>
                  <a:schemeClr val="lt1"/>
                </a:solidFill>
                <a:latin typeface="Century Gothic"/>
                <a:ea typeface="Century Gothic"/>
                <a:cs typeface="Century Gothic"/>
                <a:sym typeface="Century Gothic"/>
              </a:rPr>
              <a:t>Dead Line: 31 janvier 2018</a:t>
            </a:r>
            <a:endParaRPr/>
          </a:p>
          <a:p>
            <a:pPr indent="0" lvl="0" marL="0" marR="0" rtl="0" algn="l">
              <a:spcBef>
                <a:spcPts val="0"/>
              </a:spcBef>
              <a:spcAft>
                <a:spcPts val="0"/>
              </a:spcAft>
              <a:buNone/>
            </a:pPr>
            <a:r>
              <a:t/>
            </a:r>
            <a:endParaRPr b="1"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a:p>
            <a:pPr indent="0" lvl="0" marL="0" marR="0" rtl="0" algn="l">
              <a:spcBef>
                <a:spcPts val="0"/>
              </a:spcBef>
              <a:spcAft>
                <a:spcPts val="0"/>
              </a:spcAft>
              <a:buNone/>
            </a:pPr>
            <a:r>
              <a:t/>
            </a:r>
            <a:endParaRPr i="1" sz="1200">
              <a:solidFill>
                <a:schemeClr val="lt1"/>
              </a:solidFill>
              <a:latin typeface="Century Gothic"/>
              <a:ea typeface="Century Gothic"/>
              <a:cs typeface="Century Gothic"/>
              <a:sym typeface="Century Gothic"/>
            </a:endParaRPr>
          </a:p>
        </p:txBody>
      </p:sp>
      <p:pic>
        <p:nvPicPr>
          <p:cNvPr id="207" name="Google Shape;207;p26"/>
          <p:cNvPicPr preferRelativeResize="0"/>
          <p:nvPr>
            <p:ph idx="2" type="pic"/>
          </p:nvPr>
        </p:nvPicPr>
        <p:blipFill rotWithShape="1">
          <a:blip r:embed="rId3">
            <a:alphaModFix/>
          </a:blip>
          <a:srcRect b="-16871" l="0" r="0" t="182"/>
          <a:stretch/>
        </p:blipFill>
        <p:spPr>
          <a:xfrm>
            <a:off x="0" y="-20782"/>
            <a:ext cx="9144000" cy="6037118"/>
          </a:xfrm>
          <a:prstGeom prst="rect">
            <a:avLst/>
          </a:prstGeom>
          <a:noFill/>
          <a:ln>
            <a:noFill/>
          </a:ln>
        </p:spPr>
      </p:pic>
      <p:sp>
        <p:nvSpPr>
          <p:cNvPr id="208" name="Google Shape;208;p26"/>
          <p:cNvSpPr/>
          <p:nvPr/>
        </p:nvSpPr>
        <p:spPr>
          <a:xfrm>
            <a:off x="-3912" y="1215736"/>
            <a:ext cx="9147912" cy="2109355"/>
          </a:xfrm>
          <a:prstGeom prst="rect">
            <a:avLst/>
          </a:prstGeom>
          <a:gradFill>
            <a:gsLst>
              <a:gs pos="0">
                <a:srgbClr val="293039">
                  <a:alpha val="65882"/>
                </a:srgbClr>
              </a:gs>
              <a:gs pos="100000">
                <a:srgbClr val="282828"/>
              </a:gs>
            </a:gsLst>
            <a:path path="circle">
              <a:fillToRect b="50%" l="50%" r="50%" t="50%"/>
            </a:path>
            <a:tileRect/>
          </a:gradFill>
          <a:ln>
            <a:noFill/>
          </a:ln>
        </p:spPr>
        <p:txBody>
          <a:bodyPr anchorCtr="0" anchor="ctr" bIns="17150" lIns="34275" spcFirstLastPara="1" rIns="34275" wrap="square" tIns="17150">
            <a:noAutofit/>
          </a:bodyPr>
          <a:lstStyle/>
          <a:p>
            <a:pPr indent="0" lvl="0" marL="0" marR="0" rtl="0" algn="ctr">
              <a:spcBef>
                <a:spcPts val="0"/>
              </a:spcBef>
              <a:spcAft>
                <a:spcPts val="0"/>
              </a:spcAft>
              <a:buNone/>
            </a:pPr>
            <a:r>
              <a:rPr b="1" lang="fr-FR" sz="4800">
                <a:solidFill>
                  <a:schemeClr val="lt1"/>
                </a:solidFill>
                <a:latin typeface="Century Gothic"/>
                <a:ea typeface="Century Gothic"/>
                <a:cs typeface="Century Gothic"/>
                <a:sym typeface="Century Gothic"/>
              </a:rPr>
              <a:t>MERCI DE VOTRE CONFIANCE</a:t>
            </a:r>
            <a:endParaRPr b="1" sz="4800">
              <a:solidFill>
                <a:schemeClr val="lt1"/>
              </a:solidFill>
              <a:latin typeface="Century Gothic"/>
              <a:ea typeface="Century Gothic"/>
              <a:cs typeface="Century Gothic"/>
              <a:sym typeface="Century Gothic"/>
            </a:endParaRPr>
          </a:p>
          <a:p>
            <a:pPr indent="0" lvl="0" marL="0" marR="0" rtl="0" algn="ctr">
              <a:spcBef>
                <a:spcPts val="0"/>
              </a:spcBef>
              <a:spcAft>
                <a:spcPts val="0"/>
              </a:spcAft>
              <a:buNone/>
            </a:pPr>
            <a:r>
              <a:t/>
            </a:r>
            <a:endParaRPr i="1" sz="1400">
              <a:solidFill>
                <a:schemeClr val="lt1"/>
              </a:solidFill>
              <a:latin typeface="Century Gothic"/>
              <a:ea typeface="Century Gothic"/>
              <a:cs typeface="Century Gothic"/>
              <a:sym typeface="Century Gothic"/>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A+Metrologie-2">
      <a:dk1>
        <a:srgbClr val="505150"/>
      </a:dk1>
      <a:lt1>
        <a:srgbClr val="FFFFFF"/>
      </a:lt1>
      <a:dk2>
        <a:srgbClr val="A72B80"/>
      </a:dk2>
      <a:lt2>
        <a:srgbClr val="1E8ACD"/>
      </a:lt2>
      <a:accent1>
        <a:srgbClr val="189C90"/>
      </a:accent1>
      <a:accent2>
        <a:srgbClr val="C81F4D"/>
      </a:accent2>
      <a:accent3>
        <a:srgbClr val="F7A413"/>
      </a:accent3>
      <a:accent4>
        <a:srgbClr val="9DC230"/>
      </a:accent4>
      <a:accent5>
        <a:srgbClr val="55237B"/>
      </a:accent5>
      <a:accent6>
        <a:srgbClr val="E55920"/>
      </a:accent6>
      <a:hlink>
        <a:srgbClr val="44A437"/>
      </a:hlink>
      <a:folHlink>
        <a:srgbClr val="50515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